
<file path=[Content_Types].xml><?xml version="1.0" encoding="utf-8"?>
<Types xmlns="http://schemas.openxmlformats.org/package/2006/content-types">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1.xml" ContentType="application/vnd.openxmlformats-officedocument.presentationml.notesSlide+xml"/>
  <Override PartName="/ppt/slides/slide28.xml" ContentType="application/vnd.openxmlformats-officedocument.presentationml.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handoutMasters/handoutMaster1.xml" ContentType="application/vnd.openxmlformats-officedocument.presentationml.handoutMaster+xml"/>
  <Override PartName="/ppt/slides/slide27.xml" ContentType="application/vnd.openxmlformats-officedocument.presentationml.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4.xml" ContentType="application/vnd.openxmlformats-officedocument.presentationml.notesSlide+xml"/>
  <Override PartName="/ppt/theme/theme3.xml" ContentType="application/vnd.openxmlformats-officedocument.theme+xml"/>
  <Override PartName="/ppt/slides/slide24.xml" ContentType="application/vnd.openxmlformats-officedocument.presentationml.slide+xml"/>
  <Override PartName="/ppt/notesSlides/notesSlide10.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Override PartName="/ppt/viewProps.xml" ContentType="application/vnd.openxmlformats-officedocument.presentationml.viewProps+xml"/>
  <Default Extension="jpeg" ContentType="image/jpeg"/>
  <Override PartName="/ppt/notesSlides/notesSlide11.xml" ContentType="application/vnd.openxmlformats-officedocument.presentationml.notesSlide+xml"/>
  <Override PartName="/ppt/notesSlides/notesSlide3.xml" ContentType="application/vnd.openxmlformats-officedocument.presentationml.notesSlide+xml"/>
  <Override PartName="/ppt/theme/theme2.xml" ContentType="application/vnd.openxmlformats-officedocument.theme+xml"/>
  <Override PartName="/ppt/slideLayouts/slideLayout11.xml" ContentType="application/vnd.openxmlformats-officedocument.presentationml.slideLayout+xml"/>
  <Override PartName="/ppt/slides/slide23.xml" ContentType="application/vnd.openxmlformats-officedocument.presentationml.slide+xml"/>
  <Override PartName="/ppt/notesSlides/notesSlide25.xml" ContentType="application/vnd.openxmlformats-officedocument.presentationml.notesSlide+xml"/>
  <Override PartName="/ppt/slides/slide7.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24.xml" ContentType="application/vnd.openxmlformats-officedocument.presentationml.notesSlide+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9"/>
  </p:notesMasterIdLst>
  <p:handoutMasterIdLst>
    <p:handoutMasterId r:id="rId40"/>
  </p:handoutMasterIdLst>
  <p:sldIdLst>
    <p:sldId id="258" r:id="rId2"/>
    <p:sldId id="259" r:id="rId3"/>
    <p:sldId id="302" r:id="rId4"/>
    <p:sldId id="263" r:id="rId5"/>
    <p:sldId id="264" r:id="rId6"/>
    <p:sldId id="266" r:id="rId7"/>
    <p:sldId id="265" r:id="rId8"/>
    <p:sldId id="305" r:id="rId9"/>
    <p:sldId id="267" r:id="rId10"/>
    <p:sldId id="268" r:id="rId11"/>
    <p:sldId id="269" r:id="rId12"/>
    <p:sldId id="270" r:id="rId13"/>
    <p:sldId id="271" r:id="rId14"/>
    <p:sldId id="275" r:id="rId15"/>
    <p:sldId id="279" r:id="rId16"/>
    <p:sldId id="278" r:id="rId17"/>
    <p:sldId id="284" r:id="rId18"/>
    <p:sldId id="285" r:id="rId19"/>
    <p:sldId id="286" r:id="rId20"/>
    <p:sldId id="287" r:id="rId21"/>
    <p:sldId id="288" r:id="rId22"/>
    <p:sldId id="291" r:id="rId23"/>
    <p:sldId id="290" r:id="rId24"/>
    <p:sldId id="289" r:id="rId25"/>
    <p:sldId id="292" r:id="rId26"/>
    <p:sldId id="293" r:id="rId27"/>
    <p:sldId id="294" r:id="rId28"/>
    <p:sldId id="295" r:id="rId29"/>
    <p:sldId id="296" r:id="rId30"/>
    <p:sldId id="297" r:id="rId31"/>
    <p:sldId id="298" r:id="rId32"/>
    <p:sldId id="299" r:id="rId33"/>
    <p:sldId id="300" r:id="rId34"/>
    <p:sldId id="301" r:id="rId35"/>
    <p:sldId id="283" r:id="rId36"/>
    <p:sldId id="303" r:id="rId37"/>
    <p:sldId id="304" r:id="rId38"/>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6" clrMode="bw"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81404" autoAdjust="0"/>
  </p:normalViewPr>
  <p:slideViewPr>
    <p:cSldViewPr snapToGrid="0" snapToObjects="1">
      <p:cViewPr varScale="1">
        <p:scale>
          <a:sx n="129" d="100"/>
          <a:sy n="129" d="100"/>
        </p:scale>
        <p:origin x="-176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6E080505-9C0B-7848-9BE9-7DFD83D725FE}" type="datetimeFigureOut">
              <a:rPr lang="en-US" smtClean="0"/>
              <a:pPr/>
              <a:t>2/16/14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5B074AA-595B-9341-B1AF-A447A138382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1881EB7E-6BD7-E244-BD9A-8911306D74E2}" type="datetimeFigureOut">
              <a:rPr lang="en-US" smtClean="0"/>
              <a:pPr/>
              <a:t>2/16/14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B2E38DE-FF8D-4D49-8750-D1A4BDBE29C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C570BD-684C-854D-AFF7-F1F6DE11054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Trebuchet MS" charset="0"/>
              </a:rPr>
              <a:t>#26 – Copies of this slide are in the red folders, so participants can take them out if they have not already done so. Reinforces the ideas that have just been developed in the Meta Activity: Activity Structure. Relate back to the watersheds regarding exploration and term introduction.  Can emphasize that this approach requires students to use both inductive and deductive reasoning, both of which are important skills to develop. </a:t>
            </a:r>
          </a:p>
        </p:txBody>
      </p:sp>
      <p:sp>
        <p:nvSpPr>
          <p:cNvPr id="66564" name="Slide Number Placeholder 3"/>
          <p:cNvSpPr>
            <a:spLocks noGrp="1"/>
          </p:cNvSpPr>
          <p:nvPr>
            <p:ph type="sldNum" sz="quarter" idx="5"/>
          </p:nvPr>
        </p:nvSpPr>
        <p:spPr bwMode="auto">
          <a:noFill/>
          <a:ln>
            <a:miter lim="800000"/>
            <a:headEnd/>
            <a:tailEnd/>
          </a:ln>
        </p:spPr>
        <p:txBody>
          <a:bodyPr/>
          <a:lstStyle/>
          <a:p>
            <a:fld id="{DF7AC94B-0D50-4AD4-8191-29AF75BD0F30}" type="slidenum">
              <a:rPr lang="en-US"/>
              <a:pPr/>
              <a:t>17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three facets to curriculum are interdependent. Writing clear and specific learning objectives for a whole course or a single activity (like a POGIL activity) will help to focus efforts on both the teacher and students’ parts. When learning objectives are not clearly stated, an instructor risks inconsistencies in the course. For example questions on an exam which don’t really apply to what was addressed in the instructional activities. </a:t>
            </a:r>
          </a:p>
        </p:txBody>
      </p:sp>
      <p:sp>
        <p:nvSpPr>
          <p:cNvPr id="4" name="Slide Number Placeholder 3"/>
          <p:cNvSpPr>
            <a:spLocks noGrp="1"/>
          </p:cNvSpPr>
          <p:nvPr>
            <p:ph type="sldNum" sz="quarter" idx="5"/>
          </p:nvPr>
        </p:nvSpPr>
        <p:spPr/>
        <p:txBody>
          <a:bodyPr/>
          <a:lstStyle/>
          <a:p>
            <a:pPr>
              <a:defRPr/>
            </a:pPr>
            <a:fld id="{47B06B28-3416-4518-91FE-12C036C6E225}" type="slidenum">
              <a:rPr lang="en-US" smtClean="0"/>
              <a:pPr>
                <a:defRPr/>
              </a:pPr>
              <a:t>18</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Address’ common misconceptions</a:t>
            </a:r>
          </a:p>
          <a:p>
            <a:pPr eaLnBrk="1" hangingPunct="1"/>
            <a:endParaRPr lang="en-US" smtClean="0"/>
          </a:p>
          <a:p>
            <a:pPr eaLnBrk="1" hangingPunct="1"/>
            <a:r>
              <a:rPr lang="en-US" smtClean="0"/>
              <a:t>Take out LO should be student centered…do as a clicker ? Same for all of the following slides</a:t>
            </a:r>
          </a:p>
        </p:txBody>
      </p:sp>
      <p:sp>
        <p:nvSpPr>
          <p:cNvPr id="4" name="Slide Number Placeholder 3"/>
          <p:cNvSpPr>
            <a:spLocks noGrp="1"/>
          </p:cNvSpPr>
          <p:nvPr>
            <p:ph type="sldNum" sz="quarter" idx="5"/>
          </p:nvPr>
        </p:nvSpPr>
        <p:spPr/>
        <p:txBody>
          <a:bodyPr/>
          <a:lstStyle/>
          <a:p>
            <a:pPr>
              <a:defRPr/>
            </a:pPr>
            <a:fld id="{37FDF3A6-F278-4F08-8A1D-F363BF116C3C}" type="slidenum">
              <a:rPr lang="en-US" smtClean="0"/>
              <a:pPr>
                <a:defRPr/>
              </a:pPr>
              <a:t>19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Each learning objective should address one cognitive skill or one process skill. </a:t>
            </a:r>
          </a:p>
          <a:p>
            <a:pPr eaLnBrk="1" hangingPunct="1"/>
            <a:endParaRPr lang="en-US" smtClean="0"/>
          </a:p>
          <a:p>
            <a:pPr eaLnBrk="1" hangingPunct="1"/>
            <a:r>
              <a:rPr lang="en-US" smtClean="0"/>
              <a:t>Take out LO should be student centered…do as a clicker ? Same for all of the following slides</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AB3E96DE-BB31-4DF5-9E10-7A8756AA3B7E}" type="slidenum">
              <a:rPr lang="en-US" smtClean="0"/>
              <a:pPr>
                <a:defRPr/>
              </a:pPr>
              <a:t>20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 next slide gives several examples of action verbs, followed by a slide which lists verbs that are not necessarily helpful for focused curriculum.</a:t>
            </a:r>
          </a:p>
          <a:p>
            <a:pPr eaLnBrk="1" hangingPunct="1"/>
            <a:endParaRPr lang="en-US" smtClean="0"/>
          </a:p>
          <a:p>
            <a:pPr eaLnBrk="1" hangingPunct="1"/>
            <a:r>
              <a:rPr lang="en-US" smtClean="0"/>
              <a:t>Take out LO should be student centered…do as a clicker ? Same for all of the following slides</a:t>
            </a:r>
          </a:p>
          <a:p>
            <a:pPr eaLnBrk="1" hangingPunct="1"/>
            <a:endParaRPr lang="en-US" smtClean="0"/>
          </a:p>
        </p:txBody>
      </p:sp>
      <p:sp>
        <p:nvSpPr>
          <p:cNvPr id="4" name="Slide Number Placeholder 3"/>
          <p:cNvSpPr>
            <a:spLocks noGrp="1"/>
          </p:cNvSpPr>
          <p:nvPr>
            <p:ph type="sldNum" sz="quarter" idx="5"/>
          </p:nvPr>
        </p:nvSpPr>
        <p:spPr/>
        <p:txBody>
          <a:bodyPr/>
          <a:lstStyle/>
          <a:p>
            <a:pPr>
              <a:defRPr/>
            </a:pPr>
            <a:fld id="{212C8F33-12D6-4DD5-B0C7-8C0DB8C2DB27}" type="slidenum">
              <a:rPr lang="en-US" smtClean="0"/>
              <a:pPr>
                <a:defRPr/>
              </a:pPr>
              <a:t>21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p:txBody>
          <a:bodyPr/>
          <a:lstStyle/>
          <a:p>
            <a:pPr>
              <a:defRPr/>
            </a:pPr>
            <a:fld id="{FEBED265-5817-4701-81BF-3764D852BE98}" type="slidenum">
              <a:rPr lang="en-US" altLang="en-US"/>
              <a:pPr>
                <a:defRPr/>
              </a:pPr>
              <a:t>23</a:t>
            </a:fld>
            <a:endParaRPr lang="en-US" altLang="en-US"/>
          </a:p>
        </p:txBody>
      </p:sp>
      <p:sp>
        <p:nvSpPr>
          <p:cNvPr id="34819" name="Rectangle 2"/>
          <p:cNvSpPr>
            <a:spLocks noGrp="1" noRot="1" noChangeAspect="1" noChangeArrowheads="1" noTextEdit="1"/>
          </p:cNvSpPr>
          <p:nvPr>
            <p:ph type="sldImg"/>
          </p:nvPr>
        </p:nvSpPr>
        <p:spPr bwMode="auto">
          <a:xfrm>
            <a:off x="1112838" y="703263"/>
            <a:ext cx="4630737" cy="3473450"/>
          </a:xfrm>
          <a:noFill/>
          <a:ln cap="flat">
            <a:solidFill>
              <a:srgbClr val="000000"/>
            </a:solidFill>
            <a:miter lim="800000"/>
            <a:headEnd/>
            <a:tailEnd/>
          </a:ln>
        </p:spPr>
      </p:sp>
      <p:sp>
        <p:nvSpPr>
          <p:cNvPr id="348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p:txBody>
          <a:bodyPr/>
          <a:lstStyle/>
          <a:p>
            <a:pPr>
              <a:defRPr/>
            </a:pPr>
            <a:fld id="{4A4E8A02-4A97-408D-838B-DB1BFF6E1F95}" type="slidenum">
              <a:rPr lang="en-US" altLang="en-US"/>
              <a:pPr>
                <a:defRPr/>
              </a:pPr>
              <a:t>24</a:t>
            </a:fld>
            <a:endParaRPr lang="en-US" altLang="en-US"/>
          </a:p>
        </p:txBody>
      </p:sp>
      <p:sp>
        <p:nvSpPr>
          <p:cNvPr id="33795" name="Rectangle 1026"/>
          <p:cNvSpPr>
            <a:spLocks noGrp="1" noRot="1" noChangeAspect="1" noChangeArrowheads="1" noTextEdit="1"/>
          </p:cNvSpPr>
          <p:nvPr>
            <p:ph type="sldImg"/>
          </p:nvPr>
        </p:nvSpPr>
        <p:spPr bwMode="auto">
          <a:xfrm>
            <a:off x="1112838" y="703263"/>
            <a:ext cx="4630737" cy="3473450"/>
          </a:xfrm>
          <a:noFill/>
          <a:ln cap="flat">
            <a:solidFill>
              <a:srgbClr val="000000"/>
            </a:solidFill>
            <a:miter lim="800000"/>
            <a:headEnd/>
            <a:tailEnd/>
          </a:ln>
        </p:spPr>
      </p:sp>
      <p:sp>
        <p:nvSpPr>
          <p:cNvPr id="33796" name="Rectangle 1027"/>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r>
              <a:rPr lang="en-US" altLang="en-US" smtClean="0"/>
              <a:t>Match catagories</a:t>
            </a:r>
          </a:p>
          <a:p>
            <a:pPr eaLnBrk="1" hangingPunct="1"/>
            <a:r>
              <a:rPr lang="en-US" altLang="en-US" smtClean="0"/>
              <a:t>Give 6 to 12 cards with words and have people classify them</a:t>
            </a:r>
          </a:p>
          <a:p>
            <a:pPr eaLnBrk="1" hangingPunct="1"/>
            <a:endParaRPr lang="en-US" altLang="en-US" smtClean="0"/>
          </a:p>
          <a:p>
            <a:pPr eaLnBrk="1" hangingPunct="1"/>
            <a:r>
              <a:rPr lang="en-US" altLang="en-US" smtClean="0"/>
              <a:t>Could add in marzano and johnstone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Ask which of the 6 process objective that the first goes with</a:t>
            </a:r>
          </a:p>
          <a:p>
            <a:pPr eaLnBrk="1" hangingPunct="1"/>
            <a:r>
              <a:rPr lang="en-US" smtClean="0"/>
              <a:t>Point out second sheet on process skill goals have a different title; have people pull an objective or propose an objective to write down</a:t>
            </a:r>
          </a:p>
        </p:txBody>
      </p:sp>
      <p:sp>
        <p:nvSpPr>
          <p:cNvPr id="4" name="Slide Number Placeholder 3"/>
          <p:cNvSpPr>
            <a:spLocks noGrp="1"/>
          </p:cNvSpPr>
          <p:nvPr>
            <p:ph type="sldNum" sz="quarter" idx="5"/>
          </p:nvPr>
        </p:nvSpPr>
        <p:spPr/>
        <p:txBody>
          <a:bodyPr/>
          <a:lstStyle/>
          <a:p>
            <a:pPr>
              <a:defRPr/>
            </a:pPr>
            <a:fld id="{E1459949-49E4-4ABC-85B1-471A3EDA96F4}" type="slidenum">
              <a:rPr lang="en-US" smtClean="0"/>
              <a:pPr>
                <a:defRPr/>
              </a:pPr>
              <a:t>25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Introduce the Scaffold for Authors. Use the slides that follow to show an example of how an author might take their assessment question and turn it into an outline for an activity. </a:t>
            </a:r>
          </a:p>
          <a:p>
            <a:pPr eaLnBrk="1" hangingPunct="1"/>
            <a:endParaRPr lang="en-US" smtClean="0"/>
          </a:p>
          <a:p>
            <a:pPr eaLnBrk="1" hangingPunct="1"/>
            <a:r>
              <a:rPr lang="en-US" smtClean="0"/>
              <a:t>Writing and teachers using outlines when first beginning. This is meta-cognition. Many do it subconsciously. The purpose of this is to crystallize ideas.</a:t>
            </a:r>
          </a:p>
        </p:txBody>
      </p:sp>
      <p:sp>
        <p:nvSpPr>
          <p:cNvPr id="4" name="Slide Number Placeholder 3"/>
          <p:cNvSpPr>
            <a:spLocks noGrp="1"/>
          </p:cNvSpPr>
          <p:nvPr>
            <p:ph type="sldNum" sz="quarter" idx="5"/>
          </p:nvPr>
        </p:nvSpPr>
        <p:spPr/>
        <p:txBody>
          <a:bodyPr/>
          <a:lstStyle/>
          <a:p>
            <a:pPr>
              <a:defRPr/>
            </a:pPr>
            <a:fld id="{7FADD1A8-563F-4272-9CB8-B73667C362DD}" type="slidenum">
              <a:rPr lang="en-US" smtClean="0"/>
              <a:pPr>
                <a:defRPr/>
              </a:pPr>
              <a:t>26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Enter one of the assessment questions for your proposed activity in the top box.</a:t>
            </a:r>
          </a:p>
        </p:txBody>
      </p:sp>
      <p:sp>
        <p:nvSpPr>
          <p:cNvPr id="4" name="Slide Number Placeholder 3"/>
          <p:cNvSpPr>
            <a:spLocks noGrp="1"/>
          </p:cNvSpPr>
          <p:nvPr>
            <p:ph type="sldNum" sz="quarter" idx="5"/>
          </p:nvPr>
        </p:nvSpPr>
        <p:spPr/>
        <p:txBody>
          <a:bodyPr/>
          <a:lstStyle/>
          <a:p>
            <a:pPr>
              <a:defRPr/>
            </a:pPr>
            <a:fld id="{DF937FE9-D3C1-4EE2-8BC1-FD808A963B83}" type="slidenum">
              <a:rPr lang="en-US" smtClean="0"/>
              <a:pPr>
                <a:defRPr/>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B2E38DE-FF8D-4D49-8750-D1A4BDBE29C4}"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Think about how you, as an expert in your content area, would break down the problem. What questions would you ask yourself in the process of finding the answer?</a:t>
            </a:r>
          </a:p>
        </p:txBody>
      </p:sp>
      <p:sp>
        <p:nvSpPr>
          <p:cNvPr id="4" name="Slide Number Placeholder 3"/>
          <p:cNvSpPr>
            <a:spLocks noGrp="1"/>
          </p:cNvSpPr>
          <p:nvPr>
            <p:ph type="sldNum" sz="quarter" idx="5"/>
          </p:nvPr>
        </p:nvSpPr>
        <p:spPr/>
        <p:txBody>
          <a:bodyPr/>
          <a:lstStyle/>
          <a:p>
            <a:pPr>
              <a:defRPr/>
            </a:pPr>
            <a:fld id="{1CE9BE30-AA4A-4AF4-8C66-BDF4DB36C6C9}" type="slidenum">
              <a:rPr lang="en-US" smtClean="0"/>
              <a:pPr>
                <a:defRPr/>
              </a:pPr>
              <a:t>28</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What background knowledge is required to answer that question? </a:t>
            </a:r>
          </a:p>
        </p:txBody>
      </p:sp>
      <p:sp>
        <p:nvSpPr>
          <p:cNvPr id="4" name="Slide Number Placeholder 3"/>
          <p:cNvSpPr>
            <a:spLocks noGrp="1"/>
          </p:cNvSpPr>
          <p:nvPr>
            <p:ph type="sldNum" sz="quarter" idx="5"/>
          </p:nvPr>
        </p:nvSpPr>
        <p:spPr/>
        <p:txBody>
          <a:bodyPr/>
          <a:lstStyle/>
          <a:p>
            <a:pPr>
              <a:defRPr/>
            </a:pPr>
            <a:fld id="{7890264E-FE9A-4C64-B8A3-A8DE6A26F0B2}" type="slidenum">
              <a:rPr lang="en-US" smtClean="0"/>
              <a:pPr>
                <a:defRPr/>
              </a:pPr>
              <a:t>29</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More than one question may need to be answered if the problem is complex. </a:t>
            </a:r>
          </a:p>
          <a:p>
            <a:pPr eaLnBrk="1" hangingPunct="1"/>
            <a:endParaRPr lang="en-US" smtClean="0"/>
          </a:p>
          <a:p>
            <a:pPr eaLnBrk="1" hangingPunct="1"/>
            <a:r>
              <a:rPr lang="en-US" smtClean="0"/>
              <a:t>Lettering the boxes</a:t>
            </a:r>
          </a:p>
        </p:txBody>
      </p:sp>
      <p:sp>
        <p:nvSpPr>
          <p:cNvPr id="4" name="Slide Number Placeholder 3"/>
          <p:cNvSpPr>
            <a:spLocks noGrp="1"/>
          </p:cNvSpPr>
          <p:nvPr>
            <p:ph type="sldNum" sz="quarter" idx="5"/>
          </p:nvPr>
        </p:nvSpPr>
        <p:spPr/>
        <p:txBody>
          <a:bodyPr/>
          <a:lstStyle/>
          <a:p>
            <a:pPr>
              <a:defRPr/>
            </a:pPr>
            <a:fld id="{A040968C-006B-4407-A643-303815AB2441}" type="slidenum">
              <a:rPr lang="en-US" smtClean="0"/>
              <a:pPr>
                <a:defRPr/>
              </a:pPr>
              <a:t>30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Which of the content or skills needed are prerequisites for the activity? The rest of the content/skills must be “taught” through the questions in the activity. </a:t>
            </a:r>
          </a:p>
          <a:p>
            <a:pPr eaLnBrk="1" hangingPunct="1"/>
            <a:endParaRPr lang="en-US" smtClean="0"/>
          </a:p>
          <a:p>
            <a:pPr eaLnBrk="1" hangingPunct="1"/>
            <a:r>
              <a:rPr lang="en-US" smtClean="0"/>
              <a:t>Give the groups 5-10 minutes to look at the Nuclear Atom activity and decide which questions in the activity addressed each of the three questions above. (Note: This is only one of several objectives for this activity, so not all of the questions will be relevant to this assessment question.) Have the groups report out at the end.</a:t>
            </a:r>
          </a:p>
          <a:p>
            <a:pPr eaLnBrk="1" hangingPunct="1"/>
            <a:endParaRPr lang="en-US" smtClean="0"/>
          </a:p>
          <a:p>
            <a:pPr eaLnBrk="1" hangingPunct="1"/>
            <a:r>
              <a:rPr lang="en-US" smtClean="0"/>
              <a:t>Building towards!</a:t>
            </a:r>
          </a:p>
          <a:p>
            <a:pPr eaLnBrk="1" hangingPunct="1"/>
            <a:endParaRPr lang="en-US" smtClean="0"/>
          </a:p>
          <a:p>
            <a:pPr eaLnBrk="1" hangingPunct="1"/>
            <a:r>
              <a:rPr lang="en-US" smtClean="0"/>
              <a:t>These are the pieces and then the concept invention ?</a:t>
            </a:r>
          </a:p>
          <a:p>
            <a:pPr eaLnBrk="1" hangingPunct="1"/>
            <a:endParaRPr lang="en-US" smtClean="0"/>
          </a:p>
          <a:p>
            <a:pPr eaLnBrk="1" hangingPunct="1"/>
            <a:r>
              <a:rPr lang="en-US" smtClean="0"/>
              <a:t>Learning objective in the corner</a:t>
            </a:r>
          </a:p>
        </p:txBody>
      </p:sp>
      <p:sp>
        <p:nvSpPr>
          <p:cNvPr id="4" name="Slide Number Placeholder 3"/>
          <p:cNvSpPr>
            <a:spLocks noGrp="1"/>
          </p:cNvSpPr>
          <p:nvPr>
            <p:ph type="sldNum" sz="quarter" idx="5"/>
          </p:nvPr>
        </p:nvSpPr>
        <p:spPr/>
        <p:txBody>
          <a:bodyPr/>
          <a:lstStyle/>
          <a:p>
            <a:pPr>
              <a:defRPr/>
            </a:pPr>
            <a:fld id="{DB695838-3B7A-4F65-8FB2-801E75A5AEF9}" type="slidenum">
              <a:rPr lang="en-US" smtClean="0"/>
              <a:pPr>
                <a:defRPr/>
              </a:pPr>
              <a:t>34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rPr>
              <a:t>Make sure each group has a manager, a technician, a blank sheet of paper and a functional writing utensil.</a:t>
            </a:r>
          </a:p>
          <a:p>
            <a:pPr eaLnBrk="1" hangingPunct="1"/>
            <a:r>
              <a:rPr lang="en-US" dirty="0" smtClean="0">
                <a:latin typeface="Arial" charset="0"/>
              </a:rPr>
              <a:t>Make sure each group has a large cleared-off space in which to work.</a:t>
            </a:r>
          </a:p>
          <a:p>
            <a:pPr eaLnBrk="1" hangingPunct="1"/>
            <a:endParaRPr lang="en-US" dirty="0" smtClean="0">
              <a:latin typeface="Arial" charset="0"/>
            </a:endParaRPr>
          </a:p>
          <a:p>
            <a:pPr eaLnBrk="1" hangingPunct="1"/>
            <a:r>
              <a:rPr lang="en-US" dirty="0" smtClean="0">
                <a:latin typeface="Arial" charset="0"/>
              </a:rPr>
              <a:t>Put the paper and writing utensil aside for now.</a:t>
            </a:r>
          </a:p>
          <a:p>
            <a:pPr eaLnBrk="1" hangingPunct="1"/>
            <a:endParaRPr lang="en-US" dirty="0" smtClean="0">
              <a:latin typeface="Arial" charset="0"/>
            </a:endParaRPr>
          </a:p>
          <a:p>
            <a:pPr eaLnBrk="1" hangingPunct="1"/>
            <a:r>
              <a:rPr lang="en-US" dirty="0" smtClean="0">
                <a:latin typeface="Arial" charset="0"/>
              </a:rPr>
              <a:t>Give the Technician a pair of scissors and Quadrilaterals activity.</a:t>
            </a:r>
          </a:p>
          <a:p>
            <a:pPr eaLnBrk="1" hangingPunct="1"/>
            <a:endParaRPr lang="en-US" dirty="0" smtClean="0">
              <a:latin typeface="Arial" charset="0"/>
            </a:endParaRPr>
          </a:p>
          <a:p>
            <a:pPr eaLnBrk="1" hangingPunct="1"/>
            <a:r>
              <a:rPr lang="en-US" dirty="0" smtClean="0">
                <a:latin typeface="Arial" charset="0"/>
              </a:rPr>
              <a:t>Manager is in charge; only Technician can touch the papers.</a:t>
            </a:r>
          </a:p>
          <a:p>
            <a:pPr eaLnBrk="1" hangingPunct="1"/>
            <a:endParaRPr lang="en-US" dirty="0" smtClean="0">
              <a:latin typeface="Arial" charset="0"/>
            </a:endParaRPr>
          </a:p>
          <a:p>
            <a:pPr eaLnBrk="1" hangingPunct="1"/>
            <a:r>
              <a:rPr lang="en-US" dirty="0" smtClean="0">
                <a:latin typeface="Arial" charset="0"/>
              </a:rPr>
              <a:t>Tell them to get started putting the Critical Thinking Questions in order.</a:t>
            </a:r>
          </a:p>
          <a:p>
            <a:pPr eaLnBrk="1" hangingPunct="1"/>
            <a:endParaRPr lang="en-US" dirty="0" smtClean="0">
              <a:latin typeface="Arial" charset="0"/>
            </a:endParaRPr>
          </a:p>
          <a:p>
            <a:pPr eaLnBrk="1" hangingPunct="1"/>
            <a:r>
              <a:rPr lang="en-US" dirty="0" smtClean="0">
                <a:latin typeface="Arial" charset="0"/>
              </a:rPr>
              <a:t>After about 10 minutes, give them a </a:t>
            </a:r>
            <a:r>
              <a:rPr lang="ja-JP" altLang="en-US" dirty="0" smtClean="0">
                <a:latin typeface="Arial" charset="0"/>
              </a:rPr>
              <a:t>“</a:t>
            </a:r>
            <a:r>
              <a:rPr lang="en-US" altLang="ja-JP" dirty="0" smtClean="0">
                <a:latin typeface="Arial" charset="0"/>
              </a:rPr>
              <a:t>three minute warning</a:t>
            </a:r>
            <a:r>
              <a:rPr lang="ja-JP" altLang="en-US" dirty="0" smtClean="0">
                <a:latin typeface="Arial" charset="0"/>
              </a:rPr>
              <a:t>”</a:t>
            </a:r>
            <a:r>
              <a:rPr lang="en-US" altLang="ja-JP" dirty="0" smtClean="0">
                <a:latin typeface="Arial" charset="0"/>
              </a:rPr>
              <a:t> that they should have a </a:t>
            </a:r>
            <a:r>
              <a:rPr lang="ja-JP" altLang="en-US" dirty="0" smtClean="0">
                <a:latin typeface="Arial" charset="0"/>
              </a:rPr>
              <a:t>“</a:t>
            </a:r>
            <a:r>
              <a:rPr lang="en-US" altLang="ja-JP" dirty="0" smtClean="0">
                <a:latin typeface="Arial" charset="0"/>
              </a:rPr>
              <a:t>first draft</a:t>
            </a:r>
            <a:r>
              <a:rPr lang="ja-JP" altLang="en-US" dirty="0" smtClean="0">
                <a:latin typeface="Arial" charset="0"/>
              </a:rPr>
              <a:t>”</a:t>
            </a:r>
            <a:r>
              <a:rPr lang="en-US" altLang="ja-JP" dirty="0" smtClean="0">
                <a:latin typeface="Arial" charset="0"/>
              </a:rPr>
              <a:t> done in three minutes.</a:t>
            </a:r>
          </a:p>
          <a:p>
            <a:pPr eaLnBrk="1" hangingPunct="1"/>
            <a:endParaRPr lang="en-US" dirty="0" smtClean="0">
              <a:latin typeface="Arial" charset="0"/>
            </a:endParaRPr>
          </a:p>
          <a:p>
            <a:pPr eaLnBrk="1" hangingPunct="1"/>
            <a:r>
              <a:rPr lang="en-US" dirty="0" smtClean="0">
                <a:latin typeface="Arial" charset="0"/>
              </a:rPr>
              <a:t>After the three minutes are up, have them stop.  Each group moves to another group</a:t>
            </a:r>
            <a:r>
              <a:rPr lang="ja-JP" altLang="en-US" dirty="0" smtClean="0">
                <a:latin typeface="Arial" charset="0"/>
              </a:rPr>
              <a:t>’</a:t>
            </a:r>
            <a:r>
              <a:rPr lang="en-US" altLang="ja-JP" dirty="0" smtClean="0">
                <a:latin typeface="Arial" charset="0"/>
              </a:rPr>
              <a:t>s effort, examines it, and writes down three questions for the authors to consider when they return (on the blank sheet of paper using the functional writing utensil).  They have at most 5 minutes to do this.  Then return to work on their own activity.</a:t>
            </a:r>
          </a:p>
          <a:p>
            <a:pPr eaLnBrk="1" hangingPunct="1"/>
            <a:endParaRPr lang="en-US" dirty="0" smtClean="0">
              <a:latin typeface="Arial" charset="0"/>
            </a:endParaRPr>
          </a:p>
          <a:p>
            <a:pPr eaLnBrk="1" hangingPunct="1"/>
            <a:r>
              <a:rPr lang="en-US" dirty="0" smtClean="0">
                <a:latin typeface="Arial" charset="0"/>
              </a:rPr>
              <a:t>They have at most another 10 minutes to work on finalizing their own activity.  They do not need to respond in writing to the questions that were left for them; they can treat them however they like.  At some point tell them that if they have not done so already, they should assign each of their questions to a phase of the learning cycle and types of questions to help them think about what they have done.</a:t>
            </a:r>
          </a:p>
          <a:p>
            <a:endParaRPr lang="en-US" dirty="0"/>
          </a:p>
        </p:txBody>
      </p:sp>
      <p:sp>
        <p:nvSpPr>
          <p:cNvPr id="4" name="Slide Number Placeholder 3"/>
          <p:cNvSpPr>
            <a:spLocks noGrp="1"/>
          </p:cNvSpPr>
          <p:nvPr>
            <p:ph type="sldNum" sz="quarter" idx="10"/>
          </p:nvPr>
        </p:nvSpPr>
        <p:spPr/>
        <p:txBody>
          <a:bodyPr/>
          <a:lstStyle/>
          <a:p>
            <a:fld id="{CAAE6162-A9E3-F74D-8512-C90BAA398705}" type="slidenum">
              <a:rPr lang="en-US" smtClean="0"/>
              <a:pPr/>
              <a:t>35</a:t>
            </a:fld>
            <a:endParaRPr lang="en-US"/>
          </a:p>
        </p:txBody>
      </p:sp>
    </p:spTree>
    <p:extLst>
      <p:ext uri="{BB962C8B-B14F-4D97-AF65-F5344CB8AC3E}">
        <p14:creationId xmlns="" xmlns:p14="http://schemas.microsoft.com/office/powerpoint/2010/main" xmlns:mv="urn:schemas-microsoft-com:mac:vml" xmlns:mc="http://schemas.openxmlformats.org/markup-compatibility/2006" xmlns:p="http://schemas.openxmlformats.org/presentationml/2006/main" xmlns:r="http://schemas.openxmlformats.org/officeDocument/2006/relationships" xmlns:a="http://schemas.openxmlformats.org/drawingml/2006/main" val="1436010199"/>
      </p:ext>
    </p:extLst>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C570BD-684C-854D-AFF7-F1F6DE11054C}" type="slidenum">
              <a:rPr lang="en-US" smtClean="0"/>
              <a:pPr/>
              <a:t>37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latin typeface="Trebuchet MS" charset="0"/>
              </a:rPr>
              <a:t>#18 – Guided Inquiry component is based on a constructivist view of learning.  The Learning Cycle developed by </a:t>
            </a:r>
            <a:r>
              <a:rPr lang="en-US" dirty="0" err="1" smtClean="0">
                <a:latin typeface="Trebuchet MS" charset="0"/>
              </a:rPr>
              <a:t>Karplus</a:t>
            </a:r>
            <a:r>
              <a:rPr lang="en-US" dirty="0" smtClean="0">
                <a:latin typeface="Trebuchet MS" charset="0"/>
              </a:rPr>
              <a:t>, based on Piaget’s work, forms the basis for the structure of many of the activities.  There will be more specifics on Guided Inquiry and the Learning Cycle later… </a:t>
            </a:r>
          </a:p>
        </p:txBody>
      </p:sp>
      <p:sp>
        <p:nvSpPr>
          <p:cNvPr id="50180" name="Slide Number Placeholder 3"/>
          <p:cNvSpPr>
            <a:spLocks noGrp="1"/>
          </p:cNvSpPr>
          <p:nvPr>
            <p:ph type="sldNum" sz="quarter" idx="5"/>
          </p:nvPr>
        </p:nvSpPr>
        <p:spPr bwMode="auto">
          <a:noFill/>
          <a:ln>
            <a:miter lim="800000"/>
            <a:headEnd/>
            <a:tailEnd/>
          </a:ln>
        </p:spPr>
        <p:txBody>
          <a:bodyPr/>
          <a:lstStyle/>
          <a:p>
            <a:fld id="{47D93B69-0F69-4F4B-A9C1-A08D2CBEB5D4}" type="slidenum">
              <a:rPr lang="en-US"/>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latin typeface="Trebuchet MS" charset="0"/>
              </a:rPr>
              <a:t>#19 – Summary to show both pieces…</a:t>
            </a:r>
          </a:p>
        </p:txBody>
      </p:sp>
      <p:sp>
        <p:nvSpPr>
          <p:cNvPr id="52228" name="Slide Number Placeholder 3"/>
          <p:cNvSpPr>
            <a:spLocks noGrp="1"/>
          </p:cNvSpPr>
          <p:nvPr>
            <p:ph type="sldNum" sz="quarter" idx="5"/>
          </p:nvPr>
        </p:nvSpPr>
        <p:spPr bwMode="auto">
          <a:noFill/>
          <a:ln>
            <a:miter lim="800000"/>
            <a:headEnd/>
            <a:tailEnd/>
          </a:ln>
        </p:spPr>
        <p:txBody>
          <a:bodyPr/>
          <a:lstStyle/>
          <a:p>
            <a:fld id="{40046107-D1EE-4013-883F-1A474510C540}" type="slidenum">
              <a:rPr lang="en-US"/>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latin typeface="Trebuchet MS" charset="0"/>
              </a:rPr>
              <a:t>#21 – These are the main points from Johnstone’s article. Presented here for emphasis on the key points of constructivism.  This could be skipped if already mentioned.</a:t>
            </a:r>
          </a:p>
        </p:txBody>
      </p:sp>
      <p:sp>
        <p:nvSpPr>
          <p:cNvPr id="56324" name="Slide Number Placeholder 3"/>
          <p:cNvSpPr>
            <a:spLocks noGrp="1"/>
          </p:cNvSpPr>
          <p:nvPr>
            <p:ph type="sldNum" sz="quarter" idx="5"/>
          </p:nvPr>
        </p:nvSpPr>
        <p:spPr bwMode="auto">
          <a:noFill/>
          <a:ln>
            <a:miter lim="800000"/>
            <a:headEnd/>
            <a:tailEnd/>
          </a:ln>
        </p:spPr>
        <p:txBody>
          <a:bodyPr/>
          <a:lstStyle/>
          <a:p>
            <a:fld id="{013EEF6A-5565-44B9-98EA-C8C5558B1B4E}" type="slidenum">
              <a:rPr lang="en-US"/>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latin typeface="Trebuchet MS" charset="0"/>
              </a:rPr>
              <a:t>#20 – Important Points:  Information Processing model is ONE current model based on research in cognitive science. </a:t>
            </a:r>
            <a:r>
              <a:rPr lang="en-US" dirty="0" err="1" smtClean="0">
                <a:latin typeface="Trebuchet MS" charset="0"/>
              </a:rPr>
              <a:t>Johnstone</a:t>
            </a:r>
            <a:r>
              <a:rPr lang="en-US" dirty="0" smtClean="0">
                <a:latin typeface="Trebuchet MS" charset="0"/>
              </a:rPr>
              <a:t> reference is very useful and readable.  Perception filter blocks MOST stimuli. Every person’s perception filter is unique.  As long as I am talking, I have no idea what is getting through your perception filter into your head, and I have no idea what is already in your long term memory which is influencing your perception filter and also influencing how what gets to working memory is incorporated. But by setting up a situation in which I am not talking, but listening and observing students, then I learn something about their perception filters, and their misconceptions, previous knowledge, etc. and I am in a better position to do something about it.  That is what a cooperative learning structure does for the instructor. </a:t>
            </a:r>
          </a:p>
          <a:p>
            <a:pPr eaLnBrk="1" hangingPunct="1">
              <a:spcBef>
                <a:spcPct val="0"/>
              </a:spcBef>
            </a:pPr>
            <a:r>
              <a:rPr lang="en-US" dirty="0" smtClean="0">
                <a:latin typeface="Trebuchet MS" charset="0"/>
              </a:rPr>
              <a:t>Example of why one might believe this model (a bit </a:t>
            </a:r>
            <a:r>
              <a:rPr lang="en-US" dirty="0" err="1" smtClean="0">
                <a:latin typeface="Trebuchet MS" charset="0"/>
              </a:rPr>
              <a:t>chem</a:t>
            </a:r>
            <a:r>
              <a:rPr lang="en-US" dirty="0" smtClean="0">
                <a:latin typeface="Trebuchet MS" charset="0"/>
              </a:rPr>
              <a:t>-centric): giving a pre-lab lecture and then releasing the students to lab.  When asked if they have any questions, they don’t have any, but when they get into lab, it is as if they weren’t present for the (brilliant, clear, complete) pre-lab lecture. PERCEPTION FILTER AT WORK!  They don’t really know what to pay attention to and what to ask questions about because they don’t have much (if any) context for what the lecturer is talking about. </a:t>
            </a:r>
          </a:p>
        </p:txBody>
      </p:sp>
      <p:sp>
        <p:nvSpPr>
          <p:cNvPr id="54276" name="Slide Number Placeholder 3"/>
          <p:cNvSpPr>
            <a:spLocks noGrp="1"/>
          </p:cNvSpPr>
          <p:nvPr>
            <p:ph type="sldNum" sz="quarter" idx="5"/>
          </p:nvPr>
        </p:nvSpPr>
        <p:spPr bwMode="auto">
          <a:noFill/>
          <a:ln>
            <a:miter lim="800000"/>
            <a:headEnd/>
            <a:tailEnd/>
          </a:ln>
        </p:spPr>
        <p:txBody>
          <a:bodyPr/>
          <a:lstStyle/>
          <a:p>
            <a:fld id="{C07EAFD7-6CF0-43D0-8A35-59BD2BAABC88}" type="slidenum">
              <a:rPr lang="en-US"/>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latin typeface="Arial" charset="0"/>
              </a:rPr>
              <a:t>Make sure everyone has a copy of the Classification of Matter</a:t>
            </a:r>
            <a:endParaRPr lang="en-US" dirty="0" smtClean="0"/>
          </a:p>
        </p:txBody>
      </p:sp>
      <p:sp>
        <p:nvSpPr>
          <p:cNvPr id="1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74943E-486A-4BC4-AE93-666519EE9E96}" type="slidenum">
              <a:rPr lang="en-US"/>
              <a:pPr fontAlgn="base">
                <a:spcBef>
                  <a:spcPct val="0"/>
                </a:spcBef>
                <a:spcAft>
                  <a:spcPct val="0"/>
                </a:spcAft>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rPr>
              <a:t>Make sure everyone has a copy of the Nuclear</a:t>
            </a:r>
            <a:r>
              <a:rPr lang="en-US" baseline="0" dirty="0" smtClean="0">
                <a:latin typeface="Arial" charset="0"/>
              </a:rPr>
              <a:t> </a:t>
            </a:r>
            <a:r>
              <a:rPr lang="en-US" baseline="0" dirty="0" err="1" smtClean="0">
                <a:latin typeface="Arial" charset="0"/>
              </a:rPr>
              <a:t>Atom</a:t>
            </a:r>
            <a:r>
              <a:rPr lang="en-US" dirty="0" err="1" smtClean="0">
                <a:latin typeface="Arial" charset="0"/>
              </a:rPr>
              <a:t>Activity</a:t>
            </a:r>
            <a:r>
              <a:rPr lang="en-US" dirty="0" smtClean="0">
                <a:latin typeface="Arial" charset="0"/>
              </a:rPr>
              <a:t> and the </a:t>
            </a:r>
            <a:r>
              <a:rPr lang="en-US" dirty="0" err="1" smtClean="0">
                <a:latin typeface="Arial" charset="0"/>
              </a:rPr>
              <a:t>MetaActivity</a:t>
            </a:r>
            <a:r>
              <a:rPr lang="en-US" dirty="0" smtClean="0">
                <a:latin typeface="Arial" charset="0"/>
              </a:rPr>
              <a:t>: Activity Structure. Move to next slide early if all groups are done early.</a:t>
            </a:r>
          </a:p>
          <a:p>
            <a:endParaRPr lang="en-US" dirty="0"/>
          </a:p>
        </p:txBody>
      </p:sp>
      <p:sp>
        <p:nvSpPr>
          <p:cNvPr id="4" name="Slide Number Placeholder 3"/>
          <p:cNvSpPr>
            <a:spLocks noGrp="1"/>
          </p:cNvSpPr>
          <p:nvPr>
            <p:ph type="sldNum" sz="quarter" idx="10"/>
          </p:nvPr>
        </p:nvSpPr>
        <p:spPr/>
        <p:txBody>
          <a:bodyPr/>
          <a:lstStyle/>
          <a:p>
            <a:fld id="{CAAE6162-A9E3-F74D-8512-C90BAA398705}" type="slidenum">
              <a:rPr lang="en-US" smtClean="0"/>
              <a:pPr/>
              <a:t>14</a:t>
            </a:fld>
            <a:endParaRPr lang="en-US"/>
          </a:p>
        </p:txBody>
      </p:sp>
    </p:spTree>
    <p:extLst>
      <p:ext uri="{BB962C8B-B14F-4D97-AF65-F5344CB8AC3E}">
        <p14:creationId xmlns="" xmlns:p14="http://schemas.microsoft.com/office/powerpoint/2010/main" xmlns:mv="urn:schemas-microsoft-com:mac:vml" xmlns:mc="http://schemas.openxmlformats.org/markup-compatibility/2006" xmlns:p="http://schemas.openxmlformats.org/presentationml/2006/main" xmlns:r="http://schemas.openxmlformats.org/officeDocument/2006/relationships" xmlns:a="http://schemas.openxmlformats.org/drawingml/2006/main" val="1702630921"/>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rPr>
              <a:t>For the reporting out, do each of the bullets separately and in sequence.  Do not expose the next bullet until the previous one has been fully addressed.</a:t>
            </a:r>
          </a:p>
          <a:p>
            <a:pPr eaLnBrk="1" hangingPunct="1"/>
            <a:endParaRPr lang="en-US" dirty="0" smtClean="0">
              <a:latin typeface="Arial" charset="0"/>
            </a:endParaRPr>
          </a:p>
          <a:p>
            <a:r>
              <a:rPr lang="en-US" dirty="0" smtClean="0">
                <a:latin typeface="Arial" charset="0"/>
              </a:rPr>
              <a:t>One method would be to write two grids on the chalkboard, one for DCV codes, and one for EIA codes. Have the question letters across the top.  Each team can write their codes for each question on a single line underneath.</a:t>
            </a:r>
          </a:p>
          <a:p>
            <a:pPr eaLnBrk="1" hangingPunct="1"/>
            <a:endParaRPr lang="en-US" dirty="0" smtClean="0">
              <a:latin typeface="Arial" charset="0"/>
            </a:endParaRPr>
          </a:p>
          <a:p>
            <a:pPr eaLnBrk="1" hangingPunct="1"/>
            <a:r>
              <a:rPr lang="en-US" dirty="0" smtClean="0">
                <a:latin typeface="Arial" charset="0"/>
              </a:rPr>
              <a:t>Have at least one group put up their assignments of the types of questions (DCV) on the board.  Then have some discussion about whether there is agreement or not, what should be changed, etc.  </a:t>
            </a:r>
          </a:p>
          <a:p>
            <a:pPr eaLnBrk="1" hangingPunct="1"/>
            <a:endParaRPr lang="en-US" dirty="0" smtClean="0">
              <a:latin typeface="Arial" charset="0"/>
            </a:endParaRPr>
          </a:p>
          <a:p>
            <a:pPr eaLnBrk="1" hangingPunct="1"/>
            <a:r>
              <a:rPr lang="en-US" dirty="0" smtClean="0">
                <a:latin typeface="Arial" charset="0"/>
              </a:rPr>
              <a:t>Have at least one group put up their assignments of the phases of the Learning Cycle. This is more subject to debate about what the appropriate assignments are.  Many of them are reasonably assigned to more than one phase. The authors believe that:</a:t>
            </a:r>
          </a:p>
          <a:p>
            <a:pPr eaLnBrk="1" hangingPunct="1"/>
            <a:r>
              <a:rPr lang="en-US" dirty="0" smtClean="0">
                <a:latin typeface="Arial" charset="0"/>
              </a:rPr>
              <a:t>P - R are E; S and</a:t>
            </a:r>
            <a:r>
              <a:rPr lang="en-US" baseline="0" dirty="0" smtClean="0">
                <a:latin typeface="Arial" charset="0"/>
              </a:rPr>
              <a:t> T are </a:t>
            </a:r>
            <a:r>
              <a:rPr lang="en-US" dirty="0" smtClean="0">
                <a:latin typeface="Arial" charset="0"/>
              </a:rPr>
              <a:t>E or E/I; U is I; V is A (applying what has been learned up to that point). The sequence of questions is one complete Learning Cycle. </a:t>
            </a:r>
          </a:p>
          <a:p>
            <a:pPr eaLnBrk="1" hangingPunct="1"/>
            <a:endParaRPr lang="en-US" dirty="0" smtClean="0">
              <a:latin typeface="Arial" charset="0"/>
            </a:endParaRPr>
          </a:p>
          <a:p>
            <a:pPr eaLnBrk="1" hangingPunct="1"/>
            <a:r>
              <a:rPr lang="en-US" b="1" dirty="0" smtClean="0">
                <a:latin typeface="Arial" charset="0"/>
              </a:rPr>
              <a:t>Be sure that there is consensus on each individual grid before moving on to the fourth bullet on the slide comparing the two mapping strategies. Consensus does not mean perfect agreement. </a:t>
            </a:r>
          </a:p>
          <a:p>
            <a:pPr eaLnBrk="1" hangingPunct="1"/>
            <a:endParaRPr lang="en-US" dirty="0" smtClean="0">
              <a:latin typeface="Arial" charset="0"/>
            </a:endParaRPr>
          </a:p>
          <a:p>
            <a:pPr eaLnBrk="1" hangingPunct="1"/>
            <a:r>
              <a:rPr lang="en-US" dirty="0" smtClean="0">
                <a:latin typeface="Arial" charset="0"/>
              </a:rPr>
              <a:t>It is important to note that the Exploration phase has Directed questions in it, and that the Concept Invention/Term Introduction phase tends to have Convergent questions.  It is important to begin an activity with Directed questions so that the instructor can tell whether or not the students are able to correctly interpret the model.  At least two or three Directed questions is good; more than that might get boring (although perhaps not for HS students). Putting a Divergent question anywhere other than at the end of an activity will almost certainly derail the activity.  However, putting one at the end, or putting a problem at the end, can be effective by giving groups that move rapidly through the rest of the activity something to work on while waiting for the other groups to catch up.</a:t>
            </a:r>
          </a:p>
          <a:p>
            <a:endParaRPr lang="en-US" dirty="0"/>
          </a:p>
        </p:txBody>
      </p:sp>
      <p:sp>
        <p:nvSpPr>
          <p:cNvPr id="4" name="Slide Number Placeholder 3"/>
          <p:cNvSpPr>
            <a:spLocks noGrp="1"/>
          </p:cNvSpPr>
          <p:nvPr>
            <p:ph type="sldNum" sz="quarter" idx="10"/>
          </p:nvPr>
        </p:nvSpPr>
        <p:spPr/>
        <p:txBody>
          <a:bodyPr/>
          <a:lstStyle/>
          <a:p>
            <a:fld id="{CAAE6162-A9E3-F74D-8512-C90BAA398705}" type="slidenum">
              <a:rPr lang="en-US" smtClean="0"/>
              <a:pPr/>
              <a:t>15</a:t>
            </a:fld>
            <a:endParaRPr lang="en-US"/>
          </a:p>
        </p:txBody>
      </p:sp>
    </p:spTree>
    <p:extLst>
      <p:ext uri="{BB962C8B-B14F-4D97-AF65-F5344CB8AC3E}">
        <p14:creationId xmlns="" xmlns:p14="http://schemas.microsoft.com/office/powerpoint/2010/main" xmlns:mv="urn:schemas-microsoft-com:mac:vml" xmlns:mc="http://schemas.openxmlformats.org/markup-compatibility/2006" xmlns:p="http://schemas.openxmlformats.org/presentationml/2006/main" xmlns:r="http://schemas.openxmlformats.org/officeDocument/2006/relationships" xmlns:a="http://schemas.openxmlformats.org/drawingml/2006/main" val="711740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6034AC-F6E1-0649-AD26-9CA05640B162}" type="datetimeFigureOut">
              <a:rPr lang="en-US" smtClean="0"/>
              <a:pPr/>
              <a:t>2/16/14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034AC-F6E1-0649-AD26-9CA05640B162}" type="datetimeFigureOut">
              <a:rPr lang="en-US" smtClean="0"/>
              <a:pPr/>
              <a:t>2/16/14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034AC-F6E1-0649-AD26-9CA05640B162}" type="datetimeFigureOut">
              <a:rPr lang="en-US" smtClean="0"/>
              <a:pPr/>
              <a:t>2/16/14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6034AC-F6E1-0649-AD26-9CA05640B162}" type="datetimeFigureOut">
              <a:rPr lang="en-US" smtClean="0"/>
              <a:pPr/>
              <a:t>2/16/14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6034AC-F6E1-0649-AD26-9CA05640B162}" type="datetimeFigureOut">
              <a:rPr lang="en-US" smtClean="0"/>
              <a:pPr/>
              <a:t>2/16/14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6034AC-F6E1-0649-AD26-9CA05640B162}" type="datetimeFigureOut">
              <a:rPr lang="en-US" smtClean="0"/>
              <a:pPr/>
              <a:t>2/16/14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6034AC-F6E1-0649-AD26-9CA05640B162}" type="datetimeFigureOut">
              <a:rPr lang="en-US" smtClean="0"/>
              <a:pPr/>
              <a:t>2/16/14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6034AC-F6E1-0649-AD26-9CA05640B162}" type="datetimeFigureOut">
              <a:rPr lang="en-US" smtClean="0"/>
              <a:pPr/>
              <a:t>2/16/14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034AC-F6E1-0649-AD26-9CA05640B162}" type="datetimeFigureOut">
              <a:rPr lang="en-US" smtClean="0"/>
              <a:pPr/>
              <a:t>2/16/14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034AC-F6E1-0649-AD26-9CA05640B162}" type="datetimeFigureOut">
              <a:rPr lang="en-US" smtClean="0"/>
              <a:pPr/>
              <a:t>2/16/14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034AC-F6E1-0649-AD26-9CA05640B162}" type="datetimeFigureOut">
              <a:rPr lang="en-US" smtClean="0"/>
              <a:pPr/>
              <a:t>2/16/14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C17BF-C8E0-6744-9E0E-7780FF4B6A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6034AC-F6E1-0649-AD26-9CA05640B162}" type="datetimeFigureOut">
              <a:rPr lang="en-US" smtClean="0"/>
              <a:pPr/>
              <a:t>2/16/14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C17BF-C8E0-6744-9E0E-7780FF4B6A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ligon@wcpss.net" TargetMode="External"/><Relationship Id="rId4" Type="http://schemas.openxmlformats.org/officeDocument/2006/relationships/hyperlink" Target="mailto:pligon@nc.rr.com" TargetMode="External"/><Relationship Id="rId5" Type="http://schemas.openxmlformats.org/officeDocument/2006/relationships/hyperlink" Target="http://pligon.scribnotes.com/" TargetMode="External"/><Relationship Id="rId6" Type="http://schemas.openxmlformats.org/officeDocument/2006/relationships/hyperlink" Target="mailto:swinzel@ncsu.edu"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6.xml.rels><?xml version="1.0" encoding="UTF-8" standalone="yes"?>
<Relationships xmlns="http://schemas.openxmlformats.org/package/2006/relationships"><Relationship Id="rId3" Type="http://schemas.openxmlformats.org/officeDocument/2006/relationships/hyperlink" Target="http://www.youtube.com/watch?v=BjkoRRaoLvU" TargetMode="External"/><Relationship Id="rId4" Type="http://schemas.openxmlformats.org/officeDocument/2006/relationships/hyperlink" Target="http://www.youtube.com/watch?v=9tmvXzcTbe0" TargetMode="External"/><Relationship Id="rId1" Type="http://schemas.openxmlformats.org/officeDocument/2006/relationships/slideLayout" Target="../slideLayouts/slideLayout2.xml"/><Relationship Id="rId2" Type="http://schemas.openxmlformats.org/officeDocument/2006/relationships/hyperlink" Target="http://www.pogil.org/resources/implementation/interpersonal-effectiveness-videos"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mailto:pligon@wcpss.net" TargetMode="External"/><Relationship Id="rId4" Type="http://schemas.openxmlformats.org/officeDocument/2006/relationships/hyperlink" Target="mailto:pligon@nc.rr.com" TargetMode="External"/><Relationship Id="rId5" Type="http://schemas.openxmlformats.org/officeDocument/2006/relationships/hyperlink" Target="http://pligon.scribnotes.com/" TargetMode="External"/><Relationship Id="rId6" Type="http://schemas.openxmlformats.org/officeDocument/2006/relationships/hyperlink" Target="mailto:swinzel@ncsu.edu" TargetMode="Externa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rebuchet MS" charset="0"/>
              </a:rPr>
              <a:t>Introduction to Writing POGIL Learning Cycle Activities</a:t>
            </a:r>
            <a:endParaRPr lang="en-US" dirty="0"/>
          </a:p>
        </p:txBody>
      </p:sp>
      <p:sp>
        <p:nvSpPr>
          <p:cNvPr id="3" name="Content Placeholder 2"/>
          <p:cNvSpPr>
            <a:spLocks noGrp="1"/>
          </p:cNvSpPr>
          <p:nvPr>
            <p:ph idx="1"/>
          </p:nvPr>
        </p:nvSpPr>
        <p:spPr>
          <a:xfrm>
            <a:off x="457200" y="1575137"/>
            <a:ext cx="8088686" cy="4046134"/>
          </a:xfrm>
        </p:spPr>
        <p:txBody>
          <a:bodyPr>
            <a:normAutofit fontScale="85000" lnSpcReduction="20000"/>
          </a:bodyPr>
          <a:lstStyle/>
          <a:p>
            <a:pPr marL="320040" indent="-320040">
              <a:buClr>
                <a:schemeClr val="tx1"/>
              </a:buClr>
              <a:buFont typeface="Arial"/>
              <a:buChar char="•"/>
            </a:pPr>
            <a:r>
              <a:rPr lang="en-US" sz="3000" dirty="0" smtClean="0"/>
              <a:t>Pat Ligon Broughton HS</a:t>
            </a:r>
          </a:p>
          <a:p>
            <a:r>
              <a:rPr lang="en-US" sz="2800" dirty="0" smtClean="0">
                <a:solidFill>
                  <a:schemeClr val="accent2"/>
                </a:solidFill>
                <a:latin typeface="Arial" charset="0"/>
                <a:hlinkClick r:id="rId3"/>
              </a:rPr>
              <a:t>pligon@wcpss.net</a:t>
            </a:r>
            <a:r>
              <a:rPr lang="en-US" sz="2800" dirty="0" smtClean="0">
                <a:solidFill>
                  <a:schemeClr val="accent2"/>
                </a:solidFill>
                <a:latin typeface="Arial" charset="0"/>
              </a:rPr>
              <a:t> or </a:t>
            </a:r>
            <a:r>
              <a:rPr lang="en-US" sz="2800" dirty="0" smtClean="0">
                <a:solidFill>
                  <a:schemeClr val="accent2"/>
                </a:solidFill>
                <a:latin typeface="Arial" charset="0"/>
                <a:hlinkClick r:id="rId4"/>
              </a:rPr>
              <a:t>pligon@nc.rr.com</a:t>
            </a:r>
            <a:endParaRPr lang="en-US" sz="2800" dirty="0" smtClean="0">
              <a:solidFill>
                <a:schemeClr val="accent2"/>
              </a:solidFill>
              <a:latin typeface="Arial" charset="0"/>
            </a:endParaRPr>
          </a:p>
          <a:p>
            <a:r>
              <a:rPr lang="en-US" sz="2800" dirty="0" smtClean="0">
                <a:solidFill>
                  <a:schemeClr val="accent2"/>
                </a:solidFill>
                <a:latin typeface="Arial" charset="0"/>
              </a:rPr>
              <a:t>Pat Ligon’s website:</a:t>
            </a:r>
          </a:p>
          <a:p>
            <a:r>
              <a:rPr lang="en-US" sz="2800" dirty="0" smtClean="0">
                <a:solidFill>
                  <a:schemeClr val="accent2"/>
                </a:solidFill>
                <a:latin typeface="Arial" charset="0"/>
              </a:rPr>
              <a:t> </a:t>
            </a:r>
            <a:r>
              <a:rPr lang="en-US" sz="2800" dirty="0" smtClean="0">
                <a:solidFill>
                  <a:schemeClr val="accent2"/>
                </a:solidFill>
                <a:latin typeface="Arial" charset="0"/>
                <a:hlinkClick r:id="rId5"/>
              </a:rPr>
              <a:t>http://pligon.scribnotes.com</a:t>
            </a:r>
            <a:r>
              <a:rPr lang="en-US" sz="2800" dirty="0" smtClean="0">
                <a:solidFill>
                  <a:schemeClr val="accent2"/>
                </a:solidFill>
                <a:latin typeface="Arial" charset="0"/>
                <a:hlinkClick r:id="rId5"/>
              </a:rPr>
              <a:t>/</a:t>
            </a:r>
            <a:endParaRPr lang="en-US" sz="2800" dirty="0" smtClean="0">
              <a:solidFill>
                <a:schemeClr val="accent2"/>
              </a:solidFill>
              <a:latin typeface="Arial" charset="0"/>
            </a:endParaRPr>
          </a:p>
          <a:p>
            <a:r>
              <a:rPr lang="en-US" sz="2800" dirty="0" smtClean="0">
                <a:solidFill>
                  <a:schemeClr val="tx1">
                    <a:lumMod val="50000"/>
                  </a:schemeClr>
                </a:solidFill>
                <a:latin typeface="Arial" charset="0"/>
              </a:rPr>
              <a:t>Sharon </a:t>
            </a:r>
            <a:r>
              <a:rPr lang="en-US" sz="2800" dirty="0" err="1" smtClean="0">
                <a:solidFill>
                  <a:schemeClr val="tx1">
                    <a:lumMod val="50000"/>
                  </a:schemeClr>
                </a:solidFill>
                <a:latin typeface="Arial" charset="0"/>
              </a:rPr>
              <a:t>Winzeler</a:t>
            </a:r>
            <a:endParaRPr lang="en-US" sz="2800" dirty="0" smtClean="0">
              <a:solidFill>
                <a:schemeClr val="tx1">
                  <a:lumMod val="50000"/>
                </a:schemeClr>
              </a:solidFill>
              <a:latin typeface="Arial" charset="0"/>
            </a:endParaRPr>
          </a:p>
          <a:p>
            <a:r>
              <a:rPr lang="en-US" sz="2800" dirty="0" smtClean="0">
                <a:solidFill>
                  <a:schemeClr val="accent2"/>
                </a:solidFill>
                <a:latin typeface="Arial" charset="0"/>
                <a:hlinkClick r:id="rId6"/>
              </a:rPr>
              <a:t>swinzel@ncsu.edu</a:t>
            </a:r>
            <a:endParaRPr lang="en-US" sz="2800" dirty="0" smtClean="0">
              <a:solidFill>
                <a:schemeClr val="accent2"/>
              </a:solidFill>
              <a:latin typeface="Arial" charset="0"/>
            </a:endParaRPr>
          </a:p>
          <a:p>
            <a:endParaRPr lang="en-US" sz="2800" dirty="0" smtClean="0">
              <a:solidFill>
                <a:schemeClr val="accent2"/>
              </a:solidFill>
              <a:latin typeface="Arial" charset="0"/>
            </a:endParaRPr>
          </a:p>
          <a:p>
            <a:r>
              <a:rPr lang="en-US" sz="2800" dirty="0" err="1" smtClean="0">
                <a:solidFill>
                  <a:schemeClr val="accent2"/>
                </a:solidFill>
                <a:latin typeface="Arial" charset="0"/>
              </a:rPr>
              <a:t>POGIL.org</a:t>
            </a:r>
            <a:endParaRPr lang="en-US" sz="2800" dirty="0" smtClean="0">
              <a:solidFill>
                <a:schemeClr val="accent2"/>
              </a:solidFill>
              <a:latin typeface="Arial" charset="0"/>
            </a:endParaRPr>
          </a:p>
          <a:p>
            <a:pPr>
              <a:buNone/>
            </a:pPr>
            <a:endParaRPr lang="en-US" sz="2800" dirty="0" smtClean="0">
              <a:solidFill>
                <a:schemeClr val="accent2"/>
              </a:solidFill>
              <a:latin typeface="Arial" charset="0"/>
            </a:endParaRPr>
          </a:p>
          <a:p>
            <a:r>
              <a:rPr lang="en-US" sz="2800" dirty="0" smtClean="0">
                <a:solidFill>
                  <a:schemeClr val="accent2"/>
                </a:solidFill>
                <a:latin typeface="Arial" charset="0"/>
              </a:rPr>
              <a:t>February 22, 2014</a:t>
            </a:r>
            <a:endParaRPr lang="en-US" sz="3000" dirty="0" smtClean="0"/>
          </a:p>
          <a:p>
            <a:pPr marL="320040" indent="-320040">
              <a:buClr>
                <a:schemeClr val="tx1"/>
              </a:buClr>
              <a:buFont typeface="Arial"/>
              <a:buChar char="•"/>
            </a:pPr>
            <a:endParaRPr lang="en-US" sz="3000" dirty="0"/>
          </a:p>
        </p:txBody>
      </p:sp>
      <p:sp>
        <p:nvSpPr>
          <p:cNvPr id="4" name="Text Placeholder 6"/>
          <p:cNvSpPr txBox="1">
            <a:spLocks/>
          </p:cNvSpPr>
          <p:nvPr/>
        </p:nvSpPr>
        <p:spPr bwMode="auto">
          <a:xfrm rot="557789">
            <a:off x="2670628" y="5047458"/>
            <a:ext cx="3565525" cy="8778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Autofit/>
          </a:bodyPr>
          <a:lstStyle/>
          <a:p>
            <a:pPr marL="0" marR="0" lvl="0" indent="0" defTabSz="914400" rtl="0" eaLnBrk="1" fontAlgn="base" latinLnBrk="0" hangingPunct="1">
              <a:lnSpc>
                <a:spcPct val="100000"/>
              </a:lnSpc>
              <a:spcBef>
                <a:spcPts val="2000"/>
              </a:spcBef>
              <a:spcAft>
                <a:spcPct val="0"/>
              </a:spcAft>
              <a:buClr>
                <a:schemeClr val="accent1"/>
              </a:buClr>
              <a:buSzTx/>
              <a:buFont typeface="Wingdings 2" pitchFamily="-110" charset="0"/>
              <a:buNone/>
              <a:tabLst/>
              <a:defRPr/>
            </a:pPr>
            <a:endParaRPr lang="en-US" sz="2400" b="1" dirty="0" smtClean="0">
              <a:solidFill>
                <a:srgbClr val="000000"/>
              </a:solidFill>
              <a:latin typeface="Trebuchet MS" charset="0"/>
              <a:ea typeface="ＭＳ Ｐゴシック" pitchFamily="-110" charset="-128"/>
              <a:cs typeface="Georgi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6496"/>
            <a:ext cx="8229600" cy="1143000"/>
          </a:xfrm>
        </p:spPr>
        <p:txBody>
          <a:bodyPr>
            <a:normAutofit/>
          </a:bodyPr>
          <a:lstStyle/>
          <a:p>
            <a:r>
              <a:rPr lang="en-US" dirty="0" smtClean="0">
                <a:ea typeface="ＭＳ Ｐゴシック" charset="0"/>
                <a:cs typeface="ＭＳ Ｐゴシック" charset="0"/>
              </a:rPr>
              <a:t>#1 Exploratory Questions</a:t>
            </a:r>
            <a:endParaRPr lang="en-US" dirty="0"/>
          </a:p>
        </p:txBody>
      </p:sp>
      <p:sp>
        <p:nvSpPr>
          <p:cNvPr id="3" name="Content Placeholder 2"/>
          <p:cNvSpPr>
            <a:spLocks noGrp="1"/>
          </p:cNvSpPr>
          <p:nvPr>
            <p:ph idx="1"/>
          </p:nvPr>
        </p:nvSpPr>
        <p:spPr>
          <a:xfrm>
            <a:off x="457200" y="1960086"/>
            <a:ext cx="8229600" cy="3569998"/>
          </a:xfrm>
        </p:spPr>
        <p:txBody>
          <a:bodyPr>
            <a:normAutofit fontScale="92500" lnSpcReduction="20000"/>
          </a:bodyPr>
          <a:lstStyle/>
          <a:p>
            <a:pPr marL="228600" indent="-228600">
              <a:lnSpc>
                <a:spcPts val="2000"/>
              </a:lnSpc>
              <a:buClr>
                <a:schemeClr val="tx1"/>
              </a:buClr>
            </a:pPr>
            <a:endParaRPr lang="en-US" sz="2800" dirty="0" smtClean="0">
              <a:latin typeface="Arial" pitchFamily="34" charset="0"/>
              <a:cs typeface="Arial" pitchFamily="34" charset="0"/>
            </a:endParaRPr>
          </a:p>
          <a:p>
            <a:pPr marL="228600" indent="-228600">
              <a:lnSpc>
                <a:spcPct val="150000"/>
              </a:lnSpc>
              <a:buClr>
                <a:schemeClr val="tx1"/>
              </a:buClr>
              <a:buNone/>
            </a:pPr>
            <a:r>
              <a:rPr lang="en-US" sz="2800" dirty="0" smtClean="0">
                <a:latin typeface="Arial" pitchFamily="34" charset="0"/>
                <a:cs typeface="Arial" pitchFamily="34" charset="0"/>
              </a:rPr>
              <a:t>What are the three different units of length used </a:t>
            </a:r>
          </a:p>
          <a:p>
            <a:pPr marL="228600" indent="-228600">
              <a:lnSpc>
                <a:spcPct val="150000"/>
              </a:lnSpc>
              <a:buClr>
                <a:schemeClr val="tx1"/>
              </a:buClr>
              <a:buNone/>
            </a:pPr>
            <a:r>
              <a:rPr lang="en-US" sz="2800" dirty="0" smtClean="0">
                <a:latin typeface="Arial" pitchFamily="34" charset="0"/>
                <a:cs typeface="Arial" pitchFamily="34" charset="0"/>
              </a:rPr>
              <a:t>in the Model?</a:t>
            </a:r>
          </a:p>
          <a:p>
            <a:pPr marL="228600" indent="-228600">
              <a:lnSpc>
                <a:spcPts val="2000"/>
              </a:lnSpc>
              <a:buClr>
                <a:schemeClr val="tx1"/>
              </a:buClr>
              <a:buNone/>
            </a:pPr>
            <a:endParaRPr lang="en-US" sz="2800" dirty="0" smtClean="0">
              <a:latin typeface="Arial" pitchFamily="34" charset="0"/>
              <a:cs typeface="Arial" pitchFamily="34" charset="0"/>
            </a:endParaRPr>
          </a:p>
          <a:p>
            <a:pPr marL="228600" indent="-228600">
              <a:lnSpc>
                <a:spcPts val="2000"/>
              </a:lnSpc>
              <a:buClr>
                <a:schemeClr val="tx1"/>
              </a:buClr>
              <a:buNone/>
            </a:pPr>
            <a:r>
              <a:rPr lang="en-US" sz="2800" dirty="0" smtClean="0">
                <a:latin typeface="Arial" pitchFamily="34" charset="0"/>
                <a:cs typeface="Arial" pitchFamily="34" charset="0"/>
              </a:rPr>
              <a:t>What type of bacteria is found on this plate?</a:t>
            </a:r>
          </a:p>
          <a:p>
            <a:pPr marL="228600" indent="-228600">
              <a:lnSpc>
                <a:spcPts val="2000"/>
              </a:lnSpc>
              <a:buClr>
                <a:schemeClr val="tx1"/>
              </a:buClr>
              <a:buNone/>
            </a:pPr>
            <a:endParaRPr lang="en-US" sz="2800" dirty="0" smtClean="0">
              <a:latin typeface="Arial" pitchFamily="34" charset="0"/>
              <a:cs typeface="Arial" pitchFamily="34" charset="0"/>
            </a:endParaRPr>
          </a:p>
          <a:p>
            <a:pPr marL="228600" indent="-228600">
              <a:lnSpc>
                <a:spcPts val="2000"/>
              </a:lnSpc>
              <a:buClr>
                <a:schemeClr val="tx1"/>
              </a:buClr>
              <a:buNone/>
            </a:pPr>
            <a:r>
              <a:rPr lang="en-US" sz="2800" dirty="0" smtClean="0">
                <a:latin typeface="Arial" pitchFamily="34" charset="0"/>
                <a:cs typeface="Arial" pitchFamily="34" charset="0"/>
              </a:rPr>
              <a:t>Where on the map in Model 1 is Rome?</a:t>
            </a:r>
            <a:endParaRPr lang="en-US" sz="2800" dirty="0" smtClean="0">
              <a:latin typeface="Arial" pitchFamily="34" charset="0"/>
              <a:cs typeface="Arial" pitchFamily="34" charset="0"/>
            </a:endParaRPr>
          </a:p>
          <a:p>
            <a:pPr marL="228600" indent="-228600">
              <a:lnSpc>
                <a:spcPts val="2000"/>
              </a:lnSpc>
              <a:buClr>
                <a:schemeClr val="tx1"/>
              </a:buClr>
              <a:buNone/>
            </a:pPr>
            <a:endParaRPr lang="en-US" sz="2800" dirty="0" smtClean="0">
              <a:latin typeface="Arial" pitchFamily="34" charset="0"/>
              <a:cs typeface="Arial" pitchFamily="34" charset="0"/>
            </a:endParaRPr>
          </a:p>
          <a:p>
            <a:pPr marL="228600" indent="-228600">
              <a:lnSpc>
                <a:spcPts val="2000"/>
              </a:lnSpc>
              <a:buClr>
                <a:schemeClr val="tx1"/>
              </a:buClr>
              <a:buNone/>
            </a:pPr>
            <a:r>
              <a:rPr lang="en-US" sz="2800" dirty="0" smtClean="0">
                <a:latin typeface="Arial" pitchFamily="34" charset="0"/>
                <a:cs typeface="Arial" pitchFamily="34" charset="0"/>
              </a:rPr>
              <a:t>What is the area of a circle with a radius of 3.5 cm?</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ea typeface="ＭＳ Ｐゴシック" charset="0"/>
                <a:cs typeface="ＭＳ Ｐゴシック" charset="0"/>
              </a:rPr>
              <a:t>#2 Concept Development  Questions</a:t>
            </a:r>
            <a:endParaRPr lang="en-US" dirty="0"/>
          </a:p>
        </p:txBody>
      </p:sp>
      <p:sp>
        <p:nvSpPr>
          <p:cNvPr id="3" name="Content Placeholder 2"/>
          <p:cNvSpPr>
            <a:spLocks noGrp="1"/>
          </p:cNvSpPr>
          <p:nvPr>
            <p:ph idx="1"/>
          </p:nvPr>
        </p:nvSpPr>
        <p:spPr>
          <a:xfrm>
            <a:off x="457200" y="1600200"/>
            <a:ext cx="8229600" cy="4841397"/>
          </a:xfrm>
        </p:spPr>
        <p:txBody>
          <a:bodyPr>
            <a:normAutofit/>
          </a:bodyPr>
          <a:lstStyle/>
          <a:p>
            <a:r>
              <a:rPr lang="en-US" b="1" dirty="0" smtClean="0">
                <a:solidFill>
                  <a:schemeClr val="tx1"/>
                </a:solidFill>
              </a:rPr>
              <a:t>Convergent – Concept Development</a:t>
            </a:r>
          </a:p>
          <a:p>
            <a:r>
              <a:rPr lang="en-US" dirty="0" smtClean="0"/>
              <a:t>Which molecule in the list would you predict to have the highest boiling point?</a:t>
            </a:r>
          </a:p>
          <a:p>
            <a:r>
              <a:rPr lang="en-US" dirty="0" smtClean="0"/>
              <a:t>What evidence do you have to support your conclusion?</a:t>
            </a:r>
          </a:p>
          <a:p>
            <a:r>
              <a:rPr lang="en-US" dirty="0" smtClean="0"/>
              <a:t>What is the mathematical relationship               represented by the data points on the graph?</a:t>
            </a:r>
            <a:endParaRPr lang="en-US" dirty="0" smtClean="0"/>
          </a:p>
          <a:p>
            <a:r>
              <a:rPr lang="en-US" dirty="0" smtClean="0"/>
              <a:t>What happened in Rome in 17__?”</a:t>
            </a:r>
            <a:endParaRPr lang="en-US" dirty="0" smtClean="0"/>
          </a:p>
          <a:p>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ea typeface="ＭＳ Ｐゴシック" charset="0"/>
                <a:cs typeface="ＭＳ Ｐゴシック" charset="0"/>
              </a:rPr>
              <a:t># 3 Application Questions </a:t>
            </a:r>
            <a:endParaRPr lang="en-US" dirty="0"/>
          </a:p>
        </p:txBody>
      </p:sp>
      <p:sp>
        <p:nvSpPr>
          <p:cNvPr id="3" name="Content Placeholder 2"/>
          <p:cNvSpPr>
            <a:spLocks noGrp="1"/>
          </p:cNvSpPr>
          <p:nvPr>
            <p:ph idx="1"/>
          </p:nvPr>
        </p:nvSpPr>
        <p:spPr>
          <a:xfrm>
            <a:off x="457200" y="1600200"/>
            <a:ext cx="8229600" cy="4924217"/>
          </a:xfrm>
        </p:spPr>
        <p:txBody>
          <a:bodyPr>
            <a:normAutofit/>
          </a:bodyPr>
          <a:lstStyle/>
          <a:p>
            <a:r>
              <a:rPr lang="en-US" b="1" dirty="0" smtClean="0"/>
              <a:t>Divergent - Application</a:t>
            </a:r>
          </a:p>
          <a:p>
            <a:r>
              <a:rPr lang="en-US" dirty="0" smtClean="0">
                <a:solidFill>
                  <a:schemeClr val="tx2"/>
                </a:solidFill>
              </a:rPr>
              <a:t>Where would be the optimal location for a new water treatment </a:t>
            </a:r>
            <a:r>
              <a:rPr lang="en-US" dirty="0" smtClean="0">
                <a:solidFill>
                  <a:schemeClr val="tx2"/>
                </a:solidFill>
              </a:rPr>
              <a:t>plant?</a:t>
            </a:r>
          </a:p>
          <a:p>
            <a:r>
              <a:rPr lang="en-US" dirty="0" smtClean="0">
                <a:solidFill>
                  <a:schemeClr val="tx2"/>
                </a:solidFill>
              </a:rPr>
              <a:t>Why </a:t>
            </a:r>
            <a:r>
              <a:rPr lang="en-US" dirty="0" smtClean="0">
                <a:solidFill>
                  <a:schemeClr val="tx2"/>
                </a:solidFill>
              </a:rPr>
              <a:t>are the questions in this activity ordered in the way they are?</a:t>
            </a:r>
          </a:p>
          <a:p>
            <a:pPr marL="228600" indent="-228600">
              <a:lnSpc>
                <a:spcPct val="150000"/>
              </a:lnSpc>
              <a:spcBef>
                <a:spcPts val="0"/>
              </a:spcBef>
              <a:spcAft>
                <a:spcPts val="1200"/>
              </a:spcAft>
              <a:buClr>
                <a:schemeClr val="tx1"/>
              </a:buClr>
            </a:pPr>
            <a:r>
              <a:rPr lang="en-US" dirty="0" smtClean="0">
                <a:solidFill>
                  <a:schemeClr val="tx2"/>
                </a:solidFill>
              </a:rPr>
              <a:t>What is the most efficient way to dissolve </a:t>
            </a:r>
            <a:r>
              <a:rPr lang="en-US" dirty="0" smtClean="0">
                <a:solidFill>
                  <a:schemeClr val="tx2"/>
                </a:solidFill>
              </a:rPr>
              <a:t>10               grams </a:t>
            </a:r>
            <a:r>
              <a:rPr lang="en-US" dirty="0" smtClean="0">
                <a:solidFill>
                  <a:schemeClr val="tx2"/>
                </a:solidFill>
              </a:rPr>
              <a:t>of salt</a:t>
            </a:r>
            <a:r>
              <a:rPr lang="en-US" dirty="0" smtClean="0">
                <a:solidFill>
                  <a:schemeClr val="tx2"/>
                </a:solidFill>
              </a:rPr>
              <a:t> in </a:t>
            </a:r>
            <a:r>
              <a:rPr lang="en-US" dirty="0" smtClean="0">
                <a:solidFill>
                  <a:schemeClr val="tx2"/>
                </a:solidFill>
              </a:rPr>
              <a:t>a sample of water?</a:t>
            </a:r>
          </a:p>
          <a:p>
            <a:endParaRPr lang="en-US" dirty="0" smtClean="0">
              <a:solidFill>
                <a:schemeClr val="tx2"/>
              </a:solidFill>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Analyze the difference between question types</a:t>
            </a:r>
            <a:endParaRPr lang="en-US" dirty="0"/>
          </a:p>
        </p:txBody>
      </p:sp>
      <p:sp>
        <p:nvSpPr>
          <p:cNvPr id="3" name="Content Placeholder 2"/>
          <p:cNvSpPr>
            <a:spLocks noGrp="1"/>
          </p:cNvSpPr>
          <p:nvPr>
            <p:ph idx="1"/>
          </p:nvPr>
        </p:nvSpPr>
        <p:spPr>
          <a:xfrm>
            <a:off x="457200" y="1821252"/>
            <a:ext cx="8349752" cy="3660580"/>
          </a:xfrm>
        </p:spPr>
        <p:txBody>
          <a:bodyPr>
            <a:normAutofit lnSpcReduction="10000"/>
          </a:bodyPr>
          <a:lstStyle/>
          <a:p>
            <a:pPr>
              <a:lnSpc>
                <a:spcPct val="150000"/>
              </a:lnSpc>
              <a:buClr>
                <a:schemeClr val="tx1"/>
              </a:buClr>
              <a:buNone/>
            </a:pPr>
            <a:r>
              <a:rPr lang="en-US" dirty="0" smtClean="0"/>
              <a:t>Based on the examples given here, develop a</a:t>
            </a:r>
          </a:p>
          <a:p>
            <a:pPr>
              <a:lnSpc>
                <a:spcPct val="150000"/>
              </a:lnSpc>
              <a:buClr>
                <a:schemeClr val="tx1"/>
              </a:buClr>
              <a:buNone/>
            </a:pPr>
            <a:r>
              <a:rPr lang="en-US" dirty="0" smtClean="0"/>
              <a:t>group consensus on definitions for each of </a:t>
            </a:r>
            <a:r>
              <a:rPr lang="en-US" dirty="0" smtClean="0"/>
              <a:t>the three types of questions.  </a:t>
            </a:r>
            <a:endParaRPr lang="en-US" dirty="0" smtClean="0"/>
          </a:p>
          <a:p>
            <a:pPr>
              <a:lnSpc>
                <a:spcPts val="2000"/>
              </a:lnSpc>
              <a:buClr>
                <a:schemeClr val="tx1"/>
              </a:buClr>
              <a:buNone/>
            </a:pPr>
            <a:endParaRPr lang="en-US" dirty="0" smtClean="0"/>
          </a:p>
          <a:p>
            <a:pPr>
              <a:lnSpc>
                <a:spcPts val="2000"/>
              </a:lnSpc>
              <a:buClr>
                <a:schemeClr val="tx1"/>
              </a:buClr>
              <a:buNone/>
            </a:pPr>
            <a:r>
              <a:rPr lang="en-US" dirty="0" smtClean="0"/>
              <a:t>Each definition should be at most </a:t>
            </a:r>
            <a:r>
              <a:rPr lang="en-US" dirty="0" smtClean="0"/>
              <a:t>two</a:t>
            </a:r>
            <a:r>
              <a:rPr lang="en-US" dirty="0" smtClean="0"/>
              <a:t> </a:t>
            </a:r>
            <a:r>
              <a:rPr lang="en-US" dirty="0" smtClean="0"/>
              <a:t>sentences</a:t>
            </a:r>
            <a:r>
              <a:rPr lang="en-US" dirty="0" smtClean="0"/>
              <a:t>.</a:t>
            </a:r>
          </a:p>
          <a:p>
            <a:pPr>
              <a:lnSpc>
                <a:spcPts val="2000"/>
              </a:lnSpc>
              <a:buClr>
                <a:schemeClr val="tx1"/>
              </a:buClr>
              <a:buNone/>
            </a:pPr>
            <a:endParaRPr lang="en-US" dirty="0" smtClean="0"/>
          </a:p>
          <a:p>
            <a:pPr>
              <a:lnSpc>
                <a:spcPts val="2000"/>
              </a:lnSpc>
              <a:buClr>
                <a:schemeClr val="tx1"/>
              </a:buClr>
              <a:buNone/>
            </a:pPr>
            <a:r>
              <a:rPr lang="en-US" dirty="0" smtClean="0"/>
              <a:t>(5 Minutes)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 the Activity</a:t>
            </a:r>
            <a:endParaRPr lang="en-US" dirty="0"/>
          </a:p>
        </p:txBody>
      </p:sp>
      <p:sp>
        <p:nvSpPr>
          <p:cNvPr id="3" name="Content Placeholder 2"/>
          <p:cNvSpPr>
            <a:spLocks noGrp="1"/>
          </p:cNvSpPr>
          <p:nvPr>
            <p:ph idx="1"/>
          </p:nvPr>
        </p:nvSpPr>
        <p:spPr/>
        <p:txBody>
          <a:bodyPr/>
          <a:lstStyle/>
          <a:p>
            <a:r>
              <a:rPr lang="en-US" sz="2500" dirty="0" smtClean="0"/>
              <a:t>Instructions:</a:t>
            </a:r>
          </a:p>
          <a:p>
            <a:pPr marL="457200" indent="-457200"/>
            <a:r>
              <a:rPr lang="en-US" sz="2500" i="1" dirty="0" smtClean="0"/>
              <a:t>Map </a:t>
            </a:r>
            <a:r>
              <a:rPr lang="en-US" sz="2500" dirty="0" smtClean="0"/>
              <a:t>the </a:t>
            </a:r>
            <a:r>
              <a:rPr lang="en-US" sz="2500" dirty="0" smtClean="0"/>
              <a:t>“DNA Structure”</a:t>
            </a:r>
            <a:r>
              <a:rPr lang="en-US" sz="2500" i="1" dirty="0" smtClean="0"/>
              <a:t> </a:t>
            </a:r>
            <a:r>
              <a:rPr lang="en-US" sz="2500" i="1" dirty="0" smtClean="0"/>
              <a:t>activity by listing the types of questions in the Classification of Matter activity according to the Learning Cycle – some questions may be 2 types. </a:t>
            </a:r>
          </a:p>
          <a:p>
            <a:pPr marL="457200" indent="-457200"/>
            <a:r>
              <a:rPr lang="en-US" sz="2500" i="1" dirty="0" smtClean="0"/>
              <a:t> E I A </a:t>
            </a:r>
          </a:p>
          <a:p>
            <a:pPr marL="457200" indent="-457200">
              <a:buFont typeface="Arial"/>
              <a:buChar char="•"/>
            </a:pPr>
            <a:r>
              <a:rPr lang="en-US" sz="2500" i="1" dirty="0" smtClean="0"/>
              <a:t>E-Exploratory, I-Concept Invention, A-Application</a:t>
            </a:r>
            <a:endParaRPr lang="en-US" sz="2500" dirty="0" smtClean="0"/>
          </a:p>
          <a:p>
            <a:pPr marL="457200" indent="-457200"/>
            <a:r>
              <a:rPr lang="en-US" sz="2500" dirty="0" smtClean="0">
                <a:solidFill>
                  <a:schemeClr val="accent1"/>
                </a:solidFill>
              </a:rPr>
              <a:t>(10 min)</a:t>
            </a:r>
            <a:endParaRPr lang="en-US" sz="2500" dirty="0">
              <a:solidFill>
                <a:schemeClr val="accent1"/>
              </a:solidFill>
            </a:endParaRPr>
          </a:p>
        </p:txBody>
      </p:sp>
    </p:spTree>
    <p:extLst>
      <p:ext uri="{BB962C8B-B14F-4D97-AF65-F5344CB8AC3E}">
        <p14:creationId xmlns="" xmlns:p14="http://schemas.microsoft.com/office/powerpoint/2010/main" xmlns:mv="urn:schemas-microsoft-com:mac:vml" xmlns:mc="http://schemas.openxmlformats.org/markup-compatibility/2006" xmlns:p="http://schemas.openxmlformats.org/presentationml/2006/main" xmlns:r="http://schemas.openxmlformats.org/officeDocument/2006/relationships" xmlns:a="http://schemas.openxmlformats.org/drawingml/2006/main" val="3828713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Out</a:t>
            </a:r>
            <a:br>
              <a:rPr lang="en-US" dirty="0" smtClean="0"/>
            </a:br>
            <a:r>
              <a:rPr lang="en-US" dirty="0" smtClean="0"/>
              <a:t>question 1</a:t>
            </a:r>
            <a:endParaRPr lang="en-US" dirty="0"/>
          </a:p>
        </p:txBody>
      </p:sp>
      <p:sp>
        <p:nvSpPr>
          <p:cNvPr id="3" name="Content Placeholder 2"/>
          <p:cNvSpPr>
            <a:spLocks noGrp="1"/>
          </p:cNvSpPr>
          <p:nvPr>
            <p:ph idx="1"/>
          </p:nvPr>
        </p:nvSpPr>
        <p:spPr>
          <a:xfrm>
            <a:off x="457200" y="1371600"/>
            <a:ext cx="8229600" cy="4572000"/>
          </a:xfrm>
        </p:spPr>
        <p:txBody>
          <a:bodyPr/>
          <a:lstStyle/>
          <a:p>
            <a:pPr marL="274320" indent="-274320">
              <a:buClr>
                <a:schemeClr val="tx1"/>
              </a:buClr>
            </a:pPr>
            <a:endParaRPr lang="en-US" sz="2800" dirty="0" smtClean="0"/>
          </a:p>
          <a:p>
            <a:pPr marL="274320" indent="-274320">
              <a:buClr>
                <a:schemeClr val="tx1"/>
              </a:buClr>
            </a:pPr>
            <a:r>
              <a:rPr lang="en-US" sz="2800" dirty="0" smtClean="0"/>
              <a:t>Think about these questions:</a:t>
            </a:r>
          </a:p>
          <a:p>
            <a:pPr marL="274320" indent="-274320">
              <a:buClr>
                <a:schemeClr val="tx1"/>
              </a:buClr>
              <a:buFont typeface="Arial"/>
              <a:buChar char="•"/>
            </a:pPr>
            <a:r>
              <a:rPr lang="en-US" sz="2400" dirty="0" smtClean="0"/>
              <a:t>Does </a:t>
            </a:r>
            <a:r>
              <a:rPr lang="en-US" sz="2400" dirty="0"/>
              <a:t>this activity follow the </a:t>
            </a:r>
            <a:r>
              <a:rPr lang="en-US" sz="2400" i="1" dirty="0">
                <a:solidFill>
                  <a:schemeClr val="tx1"/>
                </a:solidFill>
              </a:rPr>
              <a:t>Learning </a:t>
            </a:r>
            <a:r>
              <a:rPr lang="en-US" sz="2400" i="1" dirty="0" smtClean="0">
                <a:solidFill>
                  <a:schemeClr val="tx1"/>
                </a:solidFill>
              </a:rPr>
              <a:t>Cycle (EIA) repeating with each model</a:t>
            </a:r>
            <a:r>
              <a:rPr lang="en-US" sz="2400" dirty="0" smtClean="0"/>
              <a:t>?</a:t>
            </a:r>
            <a:endParaRPr lang="en-US" sz="2400" dirty="0" smtClean="0"/>
          </a:p>
          <a:p>
            <a:pPr marL="274320" indent="-274320">
              <a:buClr>
                <a:schemeClr val="tx1"/>
              </a:buClr>
              <a:buFont typeface="Arial"/>
              <a:buChar char="•"/>
            </a:pPr>
            <a:endParaRPr lang="en-US" sz="2400" dirty="0"/>
          </a:p>
        </p:txBody>
      </p:sp>
    </p:spTree>
    <p:extLst>
      <p:ext uri="{BB962C8B-B14F-4D97-AF65-F5344CB8AC3E}">
        <p14:creationId xmlns="" xmlns:p14="http://schemas.microsoft.com/office/powerpoint/2010/main" xmlns:mv="urn:schemas-microsoft-com:mac:vml" xmlns:mc="http://schemas.openxmlformats.org/markup-compatibility/2006" xmlns:p="http://schemas.openxmlformats.org/presentationml/2006/main" xmlns:r="http://schemas.openxmlformats.org/officeDocument/2006/relationships" xmlns:a="http://schemas.openxmlformats.org/drawingml/2006/main" val="244575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lstStyle/>
          <a:p>
            <a:pPr marL="274320" indent="-274320">
              <a:buClr>
                <a:schemeClr val="tx1"/>
              </a:buClr>
            </a:pPr>
            <a:r>
              <a:rPr lang="en-US" dirty="0" smtClean="0"/>
              <a:t>To what extent is there agreement about the assignments of the </a:t>
            </a:r>
            <a:r>
              <a:rPr lang="en-US" i="1" dirty="0" smtClean="0">
                <a:solidFill>
                  <a:schemeClr val="tx1"/>
                </a:solidFill>
              </a:rPr>
              <a:t>phases</a:t>
            </a:r>
            <a:r>
              <a:rPr lang="en-US" dirty="0" smtClean="0"/>
              <a:t> </a:t>
            </a:r>
            <a:r>
              <a:rPr lang="en-US" i="1" dirty="0" smtClean="0">
                <a:solidFill>
                  <a:schemeClr val="tx1"/>
                </a:solidFill>
              </a:rPr>
              <a:t>of</a:t>
            </a:r>
            <a:r>
              <a:rPr lang="en-US" dirty="0" smtClean="0"/>
              <a:t> </a:t>
            </a:r>
            <a:r>
              <a:rPr lang="en-US" i="1" dirty="0" smtClean="0">
                <a:solidFill>
                  <a:schemeClr val="tx1"/>
                </a:solidFill>
              </a:rPr>
              <a:t>the</a:t>
            </a:r>
            <a:r>
              <a:rPr lang="en-US" dirty="0" smtClean="0"/>
              <a:t> </a:t>
            </a:r>
            <a:r>
              <a:rPr lang="en-US" i="1" dirty="0" smtClean="0">
                <a:solidFill>
                  <a:schemeClr val="tx1"/>
                </a:solidFill>
              </a:rPr>
              <a:t>Learning</a:t>
            </a:r>
            <a:r>
              <a:rPr lang="en-US" dirty="0" smtClean="0"/>
              <a:t> </a:t>
            </a:r>
            <a:r>
              <a:rPr lang="en-US" i="1" dirty="0" smtClean="0">
                <a:solidFill>
                  <a:schemeClr val="tx1"/>
                </a:solidFill>
              </a:rPr>
              <a:t>Cycle</a:t>
            </a:r>
            <a:r>
              <a:rPr lang="en-US" dirty="0" smtClean="0"/>
              <a:t> (EIA)?</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US" smtClean="0"/>
              <a:t>Learning Cycle </a:t>
            </a:r>
          </a:p>
        </p:txBody>
      </p:sp>
      <p:sp>
        <p:nvSpPr>
          <p:cNvPr id="65539" name="Content Placeholder 2"/>
          <p:cNvSpPr>
            <a:spLocks noGrp="1"/>
          </p:cNvSpPr>
          <p:nvPr>
            <p:ph idx="1"/>
          </p:nvPr>
        </p:nvSpPr>
        <p:spPr>
          <a:xfrm>
            <a:off x="457200" y="3060700"/>
            <a:ext cx="8216900" cy="3098800"/>
          </a:xfrm>
        </p:spPr>
        <p:txBody>
          <a:bodyPr lIns="0" tIns="0" rIns="0" bIns="0">
            <a:normAutofit fontScale="92500"/>
          </a:bodyPr>
          <a:lstStyle/>
          <a:p>
            <a:pPr marL="319088" indent="-319088" eaLnBrk="1" hangingPunct="1">
              <a:lnSpc>
                <a:spcPct val="90000"/>
              </a:lnSpc>
              <a:buClr>
                <a:schemeClr val="tx1"/>
              </a:buClr>
              <a:buFont typeface="Arial" charset="0"/>
              <a:buChar char="•"/>
            </a:pPr>
            <a:r>
              <a:rPr lang="en-US" sz="3000" smtClean="0"/>
              <a:t>Parallels the “scientific method”</a:t>
            </a:r>
          </a:p>
          <a:p>
            <a:pPr marL="319088" indent="-319088" eaLnBrk="1" hangingPunct="1">
              <a:lnSpc>
                <a:spcPct val="90000"/>
              </a:lnSpc>
              <a:buClr>
                <a:schemeClr val="tx1"/>
              </a:buClr>
              <a:buFont typeface="Arial" charset="0"/>
              <a:buChar char="•"/>
            </a:pPr>
            <a:r>
              <a:rPr lang="en-US" sz="3000" smtClean="0"/>
              <a:t>Provides context for introduction of new terms</a:t>
            </a:r>
          </a:p>
          <a:p>
            <a:pPr marL="319088" indent="-319088" eaLnBrk="1" hangingPunct="1">
              <a:lnSpc>
                <a:spcPct val="90000"/>
              </a:lnSpc>
              <a:buClr>
                <a:schemeClr val="tx1"/>
              </a:buClr>
              <a:buFont typeface="Arial" charset="0"/>
              <a:buChar char="•"/>
            </a:pPr>
            <a:r>
              <a:rPr lang="en-US" sz="3000" smtClean="0"/>
              <a:t>Explicitly provides opportunities for critical thinking</a:t>
            </a:r>
          </a:p>
          <a:p>
            <a:pPr marL="319088" indent="-319088" eaLnBrk="1" hangingPunct="1">
              <a:lnSpc>
                <a:spcPct val="90000"/>
              </a:lnSpc>
              <a:buClr>
                <a:schemeClr val="tx1"/>
              </a:buClr>
              <a:buFont typeface="Arial" charset="0"/>
              <a:buChar char="•"/>
            </a:pPr>
            <a:endParaRPr lang="en-US" smtClean="0"/>
          </a:p>
          <a:p>
            <a:pPr marL="319088" indent="-319088" eaLnBrk="1" hangingPunct="1">
              <a:lnSpc>
                <a:spcPts val="1800"/>
              </a:lnSpc>
              <a:buClr>
                <a:schemeClr val="tx1"/>
              </a:buClr>
            </a:pPr>
            <a:r>
              <a:rPr lang="en-US" sz="1500" smtClean="0"/>
              <a:t>Karplus, K. &amp; Thier., H.D. (1967). </a:t>
            </a:r>
            <a:r>
              <a:rPr lang="en-US" sz="1500" i="1" smtClean="0"/>
              <a:t>A New Look at Elementary School Science.</a:t>
            </a:r>
            <a:r>
              <a:rPr lang="en-US" sz="1500" smtClean="0"/>
              <a:t> Chicago: Rand McNally and Co.</a:t>
            </a:r>
          </a:p>
          <a:p>
            <a:pPr marL="319088" indent="-319088" eaLnBrk="1" hangingPunct="1">
              <a:lnSpc>
                <a:spcPts val="1800"/>
              </a:lnSpc>
              <a:buClr>
                <a:schemeClr val="tx1"/>
              </a:buClr>
            </a:pPr>
            <a:r>
              <a:rPr lang="en-US" sz="1500" smtClean="0"/>
              <a:t>Piaget, J. (1964). Part I: Cognitive development in children: Piaget development and learning. </a:t>
            </a:r>
            <a:br>
              <a:rPr lang="en-US" sz="1500" smtClean="0"/>
            </a:br>
            <a:r>
              <a:rPr lang="en-US" sz="1500" i="1" smtClean="0"/>
              <a:t>J. Res. Sci. Teach.</a:t>
            </a:r>
            <a:r>
              <a:rPr lang="en-US" sz="1500" smtClean="0"/>
              <a:t>, 2, 176–186.</a:t>
            </a:r>
          </a:p>
        </p:txBody>
      </p:sp>
      <p:pic>
        <p:nvPicPr>
          <p:cNvPr id="65540" name="Picture 5" descr="learning cycle.pdf"/>
          <p:cNvPicPr>
            <a:picLocks noChangeAspect="1"/>
          </p:cNvPicPr>
          <p:nvPr/>
        </p:nvPicPr>
        <p:blipFill>
          <a:blip r:embed="rId3"/>
          <a:srcRect/>
          <a:stretch>
            <a:fillRect/>
          </a:stretch>
        </p:blipFill>
        <p:spPr bwMode="auto">
          <a:xfrm>
            <a:off x="457200" y="2138363"/>
            <a:ext cx="8229600" cy="549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Curriculum</a:t>
            </a:r>
            <a:endParaRPr lang="en-US" dirty="0"/>
          </a:p>
        </p:txBody>
      </p:sp>
      <p:grpSp>
        <p:nvGrpSpPr>
          <p:cNvPr id="3" name="Group 17"/>
          <p:cNvGrpSpPr>
            <a:grpSpLocks/>
          </p:cNvGrpSpPr>
          <p:nvPr/>
        </p:nvGrpSpPr>
        <p:grpSpPr bwMode="auto">
          <a:xfrm>
            <a:off x="2895600" y="2133600"/>
            <a:ext cx="3105150" cy="2446338"/>
            <a:chOff x="2895600" y="2583180"/>
            <a:chExt cx="3105912" cy="2446020"/>
          </a:xfrm>
        </p:grpSpPr>
        <p:cxnSp>
          <p:nvCxnSpPr>
            <p:cNvPr id="6" name="Straight Arrow Connector 5"/>
            <p:cNvCxnSpPr/>
            <p:nvPr/>
          </p:nvCxnSpPr>
          <p:spPr>
            <a:xfrm flipV="1">
              <a:off x="2895600" y="2591117"/>
              <a:ext cx="1524374" cy="236189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4477138" y="2583180"/>
              <a:ext cx="1524374" cy="239998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895600" y="5029200"/>
              <a:ext cx="304874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5124" name="TextBox 14"/>
          <p:cNvSpPr txBox="1">
            <a:spLocks noChangeArrowheads="1"/>
          </p:cNvSpPr>
          <p:nvPr/>
        </p:nvSpPr>
        <p:spPr bwMode="auto">
          <a:xfrm>
            <a:off x="2574925" y="1557338"/>
            <a:ext cx="3805238" cy="584200"/>
          </a:xfrm>
          <a:prstGeom prst="rect">
            <a:avLst/>
          </a:prstGeom>
          <a:noFill/>
          <a:ln w="9525">
            <a:noFill/>
            <a:miter lim="800000"/>
            <a:headEnd/>
            <a:tailEnd/>
          </a:ln>
        </p:spPr>
        <p:txBody>
          <a:bodyPr wrap="none">
            <a:spAutoFit/>
          </a:bodyPr>
          <a:lstStyle/>
          <a:p>
            <a:r>
              <a:rPr lang="en-US" sz="3200"/>
              <a:t>Learning Objectives</a:t>
            </a:r>
          </a:p>
        </p:txBody>
      </p:sp>
      <p:sp>
        <p:nvSpPr>
          <p:cNvPr id="16" name="TextBox 15"/>
          <p:cNvSpPr txBox="1"/>
          <p:nvPr/>
        </p:nvSpPr>
        <p:spPr>
          <a:xfrm>
            <a:off x="569913" y="4456113"/>
            <a:ext cx="3387725" cy="2338387"/>
          </a:xfrm>
          <a:prstGeom prst="rect">
            <a:avLst/>
          </a:prstGeom>
          <a:noFill/>
        </p:spPr>
        <p:txBody>
          <a:bodyPr>
            <a:spAutoFit/>
          </a:bodyPr>
          <a:lstStyle/>
          <a:p>
            <a:pPr>
              <a:defRPr/>
            </a:pPr>
            <a:r>
              <a:rPr lang="en-US" sz="3200" dirty="0">
                <a:cs typeface="+mn-cs"/>
              </a:rPr>
              <a:t>Assessment</a:t>
            </a:r>
          </a:p>
          <a:p>
            <a:pPr marL="342900" indent="-342900">
              <a:buFontTx/>
              <a:buChar char="-"/>
              <a:defRPr/>
            </a:pPr>
            <a:r>
              <a:rPr lang="en-US" sz="2400" dirty="0">
                <a:cs typeface="+mn-cs"/>
              </a:rPr>
              <a:t>Communicate expectations</a:t>
            </a:r>
          </a:p>
          <a:p>
            <a:pPr marL="342900" indent="-342900">
              <a:buFontTx/>
              <a:buChar char="-"/>
              <a:defRPr/>
            </a:pPr>
            <a:r>
              <a:rPr lang="en-US" sz="2400" dirty="0">
                <a:cs typeface="+mn-cs"/>
              </a:rPr>
              <a:t>Write focused exam questions</a:t>
            </a:r>
          </a:p>
          <a:p>
            <a:pPr>
              <a:defRPr/>
            </a:pPr>
            <a:endParaRPr lang="en-US" dirty="0">
              <a:cs typeface="+mn-cs"/>
            </a:endParaRPr>
          </a:p>
        </p:txBody>
      </p:sp>
      <p:sp>
        <p:nvSpPr>
          <p:cNvPr id="17" name="TextBox 16"/>
          <p:cNvSpPr txBox="1"/>
          <p:nvPr/>
        </p:nvSpPr>
        <p:spPr>
          <a:xfrm>
            <a:off x="4981575" y="4579938"/>
            <a:ext cx="4194175" cy="2554545"/>
          </a:xfrm>
          <a:prstGeom prst="rect">
            <a:avLst/>
          </a:prstGeom>
          <a:noFill/>
        </p:spPr>
        <p:txBody>
          <a:bodyPr>
            <a:spAutoFit/>
          </a:bodyPr>
          <a:lstStyle/>
          <a:p>
            <a:pPr>
              <a:defRPr/>
            </a:pPr>
            <a:r>
              <a:rPr lang="en-US" sz="3200" dirty="0">
                <a:cs typeface="+mn-cs"/>
              </a:rPr>
              <a:t>Instructional Activities</a:t>
            </a:r>
          </a:p>
          <a:p>
            <a:pPr marL="342900" indent="-342900">
              <a:buFontTx/>
              <a:buChar char="-"/>
              <a:defRPr/>
            </a:pPr>
            <a:r>
              <a:rPr lang="en-US" sz="2400" dirty="0">
                <a:cs typeface="+mn-cs"/>
              </a:rPr>
              <a:t>Identify crucial material</a:t>
            </a:r>
          </a:p>
          <a:p>
            <a:pPr marL="342900" indent="-342900">
              <a:buFontTx/>
              <a:buChar char="-"/>
              <a:defRPr/>
            </a:pPr>
            <a:r>
              <a:rPr lang="en-US" sz="2400" dirty="0">
                <a:cs typeface="+mn-cs"/>
              </a:rPr>
              <a:t>Identify </a:t>
            </a:r>
            <a:r>
              <a:rPr lang="en-US" sz="2400" dirty="0" smtClean="0">
                <a:cs typeface="+mn-cs"/>
              </a:rPr>
              <a:t>additional/necessary </a:t>
            </a:r>
            <a:r>
              <a:rPr lang="en-US" sz="2400" dirty="0">
                <a:cs typeface="+mn-cs"/>
              </a:rPr>
              <a:t>material</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Writing Quality Learning Objectives</a:t>
            </a:r>
            <a:endParaRPr lang="en-US" dirty="0"/>
          </a:p>
        </p:txBody>
      </p:sp>
      <p:sp>
        <p:nvSpPr>
          <p:cNvPr id="6147" name="Content Placeholder 2"/>
          <p:cNvSpPr>
            <a:spLocks noGrp="1"/>
          </p:cNvSpPr>
          <p:nvPr>
            <p:ph idx="1"/>
          </p:nvPr>
        </p:nvSpPr>
        <p:spPr>
          <a:xfrm>
            <a:off x="457200" y="1600200"/>
            <a:ext cx="8229600" cy="669925"/>
          </a:xfrm>
        </p:spPr>
        <p:txBody>
          <a:bodyPr/>
          <a:lstStyle/>
          <a:p>
            <a:pPr marL="0" indent="0" eaLnBrk="1" hangingPunct="1">
              <a:buFont typeface="Arial" charset="0"/>
              <a:buNone/>
            </a:pPr>
            <a:r>
              <a:rPr lang="en-US" dirty="0" smtClean="0"/>
              <a:t>Learning Objectives should be </a:t>
            </a:r>
            <a:r>
              <a:rPr lang="en-US" u="sng" dirty="0" smtClean="0"/>
              <a:t>student centered</a:t>
            </a:r>
            <a:r>
              <a:rPr lang="en-US" dirty="0" smtClean="0"/>
              <a:t>.</a:t>
            </a:r>
          </a:p>
        </p:txBody>
      </p:sp>
      <p:sp>
        <p:nvSpPr>
          <p:cNvPr id="6148" name="TextBox 3"/>
          <p:cNvSpPr txBox="1">
            <a:spLocks noChangeArrowheads="1"/>
          </p:cNvSpPr>
          <p:nvPr/>
        </p:nvSpPr>
        <p:spPr bwMode="auto">
          <a:xfrm>
            <a:off x="598488" y="3011488"/>
            <a:ext cx="3192462" cy="1477328"/>
          </a:xfrm>
          <a:prstGeom prst="rect">
            <a:avLst/>
          </a:prstGeom>
          <a:noFill/>
          <a:ln w="9525">
            <a:noFill/>
            <a:miter lim="800000"/>
            <a:headEnd/>
            <a:tailEnd/>
          </a:ln>
        </p:spPr>
        <p:txBody>
          <a:bodyPr>
            <a:spAutoFit/>
          </a:bodyPr>
          <a:lstStyle/>
          <a:p>
            <a:r>
              <a:rPr lang="en-US" dirty="0" smtClean="0"/>
              <a:t>Today, </a:t>
            </a:r>
            <a:r>
              <a:rPr lang="en-US" u="sng" dirty="0" err="1" smtClean="0"/>
              <a:t>I</a:t>
            </a:r>
            <a:r>
              <a:rPr lang="en-US" dirty="0" err="1" smtClean="0"/>
              <a:t>will</a:t>
            </a:r>
            <a:r>
              <a:rPr lang="en-US" dirty="0" smtClean="0"/>
              <a:t> lecture students on how </a:t>
            </a:r>
            <a:r>
              <a:rPr lang="en-US" dirty="0"/>
              <a:t>to </a:t>
            </a:r>
            <a:r>
              <a:rPr lang="en-US" dirty="0" smtClean="0"/>
              <a:t>identify </a:t>
            </a:r>
            <a:r>
              <a:rPr lang="en-US" dirty="0"/>
              <a:t>which element an atom belongs based on information about subatomic particles. </a:t>
            </a:r>
          </a:p>
        </p:txBody>
      </p:sp>
      <p:sp>
        <p:nvSpPr>
          <p:cNvPr id="6149" name="TextBox 4"/>
          <p:cNvSpPr txBox="1">
            <a:spLocks noChangeArrowheads="1"/>
          </p:cNvSpPr>
          <p:nvPr/>
        </p:nvSpPr>
        <p:spPr bwMode="auto">
          <a:xfrm>
            <a:off x="5157788" y="3011488"/>
            <a:ext cx="3190875" cy="1200329"/>
          </a:xfrm>
          <a:prstGeom prst="rect">
            <a:avLst/>
          </a:prstGeom>
          <a:noFill/>
          <a:ln w="9525">
            <a:noFill/>
            <a:miter lim="800000"/>
            <a:headEnd/>
            <a:tailEnd/>
          </a:ln>
        </p:spPr>
        <p:txBody>
          <a:bodyPr>
            <a:spAutoFit/>
          </a:bodyPr>
          <a:lstStyle/>
          <a:p>
            <a:r>
              <a:rPr lang="en-US" u="sng" dirty="0"/>
              <a:t>Students </a:t>
            </a:r>
            <a:r>
              <a:rPr lang="en-US" dirty="0"/>
              <a:t>will be able </a:t>
            </a:r>
            <a:r>
              <a:rPr lang="en-US" u="sng" dirty="0"/>
              <a:t>to identify </a:t>
            </a:r>
            <a:r>
              <a:rPr lang="en-US" dirty="0"/>
              <a:t>to which element an atom belongs based on information about subatomic particles. </a:t>
            </a:r>
          </a:p>
        </p:txBody>
      </p:sp>
      <p:cxnSp>
        <p:nvCxnSpPr>
          <p:cNvPr id="7" name="Straight Arrow Connector 6"/>
          <p:cNvCxnSpPr/>
          <p:nvPr/>
        </p:nvCxnSpPr>
        <p:spPr>
          <a:xfrm>
            <a:off x="4140200" y="3575050"/>
            <a:ext cx="83026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Goals of this workshop</a:t>
            </a:r>
            <a:br>
              <a:rPr lang="en-US" dirty="0" smtClean="0"/>
            </a:br>
            <a:r>
              <a:rPr lang="en-US" dirty="0" smtClean="0">
                <a:latin typeface="Trebuchet MS" charset="0"/>
              </a:rPr>
              <a:t> Write a Learning Cycle Activity</a:t>
            </a:r>
            <a:endParaRPr lang="en-US" dirty="0"/>
          </a:p>
        </p:txBody>
      </p:sp>
      <p:sp>
        <p:nvSpPr>
          <p:cNvPr id="3" name="Content Placeholder 2"/>
          <p:cNvSpPr>
            <a:spLocks noGrp="1"/>
          </p:cNvSpPr>
          <p:nvPr>
            <p:ph idx="1"/>
          </p:nvPr>
        </p:nvSpPr>
        <p:spPr/>
        <p:txBody>
          <a:bodyPr>
            <a:normAutofit lnSpcReduction="10000"/>
          </a:bodyPr>
          <a:lstStyle/>
          <a:p>
            <a:r>
              <a:rPr lang="en-US" dirty="0" smtClean="0"/>
              <a:t>1. Write 1-3 Quality Learning Objectives for your curriculum concept</a:t>
            </a:r>
          </a:p>
          <a:p>
            <a:r>
              <a:rPr lang="en-US" dirty="0" smtClean="0"/>
              <a:t>2.Use a Model to develop your curriculum concept</a:t>
            </a:r>
          </a:p>
          <a:p>
            <a:r>
              <a:rPr lang="en-US" dirty="0" smtClean="0"/>
              <a:t>3. Use the Learning Cycle to write questions</a:t>
            </a:r>
          </a:p>
          <a:p>
            <a:pPr lvl="1"/>
            <a:r>
              <a:rPr lang="en-US" dirty="0" smtClean="0"/>
              <a:t>1.  Explore the model</a:t>
            </a:r>
          </a:p>
          <a:p>
            <a:pPr lvl="1"/>
            <a:r>
              <a:rPr lang="en-US" dirty="0" smtClean="0"/>
              <a:t>2.  Develop concept</a:t>
            </a:r>
          </a:p>
          <a:p>
            <a:pPr lvl="1"/>
            <a:r>
              <a:rPr lang="en-US" dirty="0" smtClean="0"/>
              <a:t>3.  Application</a:t>
            </a:r>
          </a:p>
          <a:p>
            <a:pPr lvl="1"/>
            <a:r>
              <a:rPr lang="en-US" dirty="0" smtClean="0"/>
              <a:t>Repeat for each Concept Learning</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Writing Quality Learning Objectives</a:t>
            </a:r>
            <a:endParaRPr lang="en-US" dirty="0"/>
          </a:p>
        </p:txBody>
      </p:sp>
      <p:sp>
        <p:nvSpPr>
          <p:cNvPr id="3" name="Content Placeholder 2"/>
          <p:cNvSpPr>
            <a:spLocks noGrp="1"/>
          </p:cNvSpPr>
          <p:nvPr>
            <p:ph idx="1"/>
          </p:nvPr>
        </p:nvSpPr>
        <p:spPr>
          <a:xfrm>
            <a:off x="457200" y="1600200"/>
            <a:ext cx="8229600" cy="669925"/>
          </a:xfrm>
        </p:spPr>
        <p:txBody>
          <a:bodyPr/>
          <a:lstStyle/>
          <a:p>
            <a:pPr marL="0" indent="0" eaLnBrk="1" hangingPunct="1">
              <a:buFont typeface="Arial" charset="0"/>
              <a:buNone/>
            </a:pPr>
            <a:r>
              <a:rPr lang="en-US" dirty="0" smtClean="0"/>
              <a:t>Learning Objectives should be </a:t>
            </a:r>
            <a:r>
              <a:rPr lang="en-US" u="sng" dirty="0" smtClean="0"/>
              <a:t>specific</a:t>
            </a:r>
            <a:r>
              <a:rPr lang="en-US" dirty="0" smtClean="0"/>
              <a:t>.</a:t>
            </a:r>
          </a:p>
          <a:p>
            <a:pPr marL="0" indent="0" eaLnBrk="1" hangingPunct="1">
              <a:buFont typeface="Arial" charset="0"/>
              <a:buNone/>
            </a:pPr>
            <a:endParaRPr lang="en-US" dirty="0" smtClean="0"/>
          </a:p>
          <a:p>
            <a:pPr marL="0" indent="0" eaLnBrk="1" hangingPunct="1">
              <a:buFont typeface="Arial" charset="0"/>
              <a:buNone/>
            </a:pPr>
            <a:endParaRPr lang="en-US" dirty="0" smtClean="0"/>
          </a:p>
        </p:txBody>
      </p:sp>
      <p:sp>
        <p:nvSpPr>
          <p:cNvPr id="4" name="TextBox 3"/>
          <p:cNvSpPr txBox="1">
            <a:spLocks noChangeArrowheads="1"/>
          </p:cNvSpPr>
          <p:nvPr/>
        </p:nvSpPr>
        <p:spPr bwMode="auto">
          <a:xfrm>
            <a:off x="457200" y="2920999"/>
            <a:ext cx="3405188" cy="1200329"/>
          </a:xfrm>
          <a:prstGeom prst="rect">
            <a:avLst/>
          </a:prstGeom>
          <a:noFill/>
          <a:ln w="9525">
            <a:noFill/>
            <a:miter lim="800000"/>
            <a:headEnd/>
            <a:tailEnd/>
          </a:ln>
        </p:spPr>
        <p:txBody>
          <a:bodyPr wrap="square">
            <a:spAutoFit/>
          </a:bodyPr>
          <a:lstStyle/>
          <a:p>
            <a:r>
              <a:rPr lang="en-US" dirty="0" smtClean="0"/>
              <a:t>NOT</a:t>
            </a:r>
          </a:p>
          <a:p>
            <a:r>
              <a:rPr lang="en-US" dirty="0" smtClean="0"/>
              <a:t>Students </a:t>
            </a:r>
            <a:r>
              <a:rPr lang="en-US" dirty="0"/>
              <a:t>will be able to write an </a:t>
            </a:r>
            <a:r>
              <a:rPr lang="en-US" u="sng" dirty="0"/>
              <a:t>essay </a:t>
            </a:r>
            <a:r>
              <a:rPr lang="en-US" dirty="0"/>
              <a:t>comparing two time periods in history.</a:t>
            </a:r>
          </a:p>
        </p:txBody>
      </p:sp>
      <p:sp>
        <p:nvSpPr>
          <p:cNvPr id="5" name="TextBox 4"/>
          <p:cNvSpPr txBox="1">
            <a:spLocks noChangeArrowheads="1"/>
          </p:cNvSpPr>
          <p:nvPr/>
        </p:nvSpPr>
        <p:spPr bwMode="auto">
          <a:xfrm>
            <a:off x="4949825" y="2825750"/>
            <a:ext cx="3862388" cy="2862323"/>
          </a:xfrm>
          <a:prstGeom prst="rect">
            <a:avLst/>
          </a:prstGeom>
          <a:noFill/>
          <a:ln w="9525">
            <a:noFill/>
            <a:miter lim="800000"/>
            <a:headEnd/>
            <a:tailEnd/>
          </a:ln>
        </p:spPr>
        <p:txBody>
          <a:bodyPr>
            <a:spAutoFit/>
          </a:bodyPr>
          <a:lstStyle/>
          <a:p>
            <a:r>
              <a:rPr lang="en-US" dirty="0" smtClean="0"/>
              <a:t>YES </a:t>
            </a:r>
          </a:p>
          <a:p>
            <a:r>
              <a:rPr lang="en-US" dirty="0" smtClean="0"/>
              <a:t>Students </a:t>
            </a:r>
            <a:r>
              <a:rPr lang="en-US" dirty="0"/>
              <a:t>will be able to write a </a:t>
            </a:r>
            <a:r>
              <a:rPr lang="en-US" u="sng" dirty="0"/>
              <a:t>thesis statement </a:t>
            </a:r>
            <a:r>
              <a:rPr lang="en-US" dirty="0"/>
              <a:t>regarding the comparison of two time periods in history.</a:t>
            </a:r>
          </a:p>
          <a:p>
            <a:endParaRPr lang="en-US" dirty="0" smtClean="0"/>
          </a:p>
          <a:p>
            <a:r>
              <a:rPr lang="en-US" dirty="0" smtClean="0"/>
              <a:t>YES</a:t>
            </a:r>
          </a:p>
          <a:p>
            <a:r>
              <a:rPr lang="en-US" dirty="0" smtClean="0"/>
              <a:t>Students </a:t>
            </a:r>
            <a:r>
              <a:rPr lang="en-US" dirty="0"/>
              <a:t>will be able to support their thesis statement </a:t>
            </a:r>
            <a:r>
              <a:rPr lang="en-US" u="sng" dirty="0"/>
              <a:t>with evidence </a:t>
            </a:r>
            <a:r>
              <a:rPr lang="en-US" dirty="0"/>
              <a:t>from various sources.</a:t>
            </a:r>
          </a:p>
          <a:p>
            <a:endParaRPr lang="en-US" dirty="0"/>
          </a:p>
        </p:txBody>
      </p:sp>
      <p:cxnSp>
        <p:nvCxnSpPr>
          <p:cNvPr id="7" name="Straight Arrow Connector 6"/>
          <p:cNvCxnSpPr/>
          <p:nvPr/>
        </p:nvCxnSpPr>
        <p:spPr>
          <a:xfrm>
            <a:off x="4194175" y="3516313"/>
            <a:ext cx="58261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Writing Quality Learning Objectives</a:t>
            </a:r>
            <a:endParaRPr lang="en-US" dirty="0"/>
          </a:p>
        </p:txBody>
      </p:sp>
      <p:sp>
        <p:nvSpPr>
          <p:cNvPr id="3" name="Content Placeholder 2"/>
          <p:cNvSpPr>
            <a:spLocks noGrp="1"/>
          </p:cNvSpPr>
          <p:nvPr>
            <p:ph idx="1"/>
          </p:nvPr>
        </p:nvSpPr>
        <p:spPr>
          <a:xfrm>
            <a:off x="457200" y="1600200"/>
            <a:ext cx="8229600" cy="811213"/>
          </a:xfrm>
        </p:spPr>
        <p:txBody>
          <a:bodyPr/>
          <a:lstStyle/>
          <a:p>
            <a:pPr marL="0" indent="0" eaLnBrk="1" hangingPunct="1">
              <a:buFont typeface="Arial" charset="0"/>
              <a:buNone/>
            </a:pPr>
            <a:r>
              <a:rPr lang="en-US" dirty="0" smtClean="0"/>
              <a:t>Learning Objectives should use </a:t>
            </a:r>
            <a:r>
              <a:rPr lang="en-US" u="sng" dirty="0" smtClean="0"/>
              <a:t>action verbs</a:t>
            </a:r>
            <a:r>
              <a:rPr lang="en-US" dirty="0" smtClean="0"/>
              <a:t>.</a:t>
            </a:r>
          </a:p>
        </p:txBody>
      </p:sp>
      <p:sp>
        <p:nvSpPr>
          <p:cNvPr id="8196" name="TextBox 3"/>
          <p:cNvSpPr txBox="1">
            <a:spLocks noChangeArrowheads="1"/>
          </p:cNvSpPr>
          <p:nvPr/>
        </p:nvSpPr>
        <p:spPr bwMode="auto">
          <a:xfrm>
            <a:off x="457200" y="3116263"/>
            <a:ext cx="3617913" cy="1477328"/>
          </a:xfrm>
          <a:prstGeom prst="rect">
            <a:avLst/>
          </a:prstGeom>
          <a:noFill/>
          <a:ln w="9525">
            <a:noFill/>
            <a:miter lim="800000"/>
            <a:headEnd/>
            <a:tailEnd/>
          </a:ln>
        </p:spPr>
        <p:txBody>
          <a:bodyPr>
            <a:spAutoFit/>
          </a:bodyPr>
          <a:lstStyle/>
          <a:p>
            <a:r>
              <a:rPr lang="en-US" dirty="0" smtClean="0"/>
              <a:t>NOT</a:t>
            </a:r>
          </a:p>
          <a:p>
            <a:r>
              <a:rPr lang="en-US" dirty="0" smtClean="0"/>
              <a:t>Students </a:t>
            </a:r>
            <a:r>
              <a:rPr lang="en-US" dirty="0"/>
              <a:t>will </a:t>
            </a:r>
            <a:r>
              <a:rPr lang="en-US" u="sng" dirty="0"/>
              <a:t>understand </a:t>
            </a:r>
            <a:r>
              <a:rPr lang="en-US" dirty="0"/>
              <a:t>how </a:t>
            </a:r>
            <a:r>
              <a:rPr lang="en-US" dirty="0" err="1"/>
              <a:t>Coulombic</a:t>
            </a:r>
            <a:r>
              <a:rPr lang="en-US" dirty="0"/>
              <a:t> attraction relates to the periodic trend in ionization energy as you move down the periodic table. </a:t>
            </a:r>
          </a:p>
        </p:txBody>
      </p:sp>
      <p:sp>
        <p:nvSpPr>
          <p:cNvPr id="8197" name="TextBox 4"/>
          <p:cNvSpPr txBox="1">
            <a:spLocks noChangeArrowheads="1"/>
          </p:cNvSpPr>
          <p:nvPr/>
        </p:nvSpPr>
        <p:spPr bwMode="auto">
          <a:xfrm>
            <a:off x="4872038" y="3092450"/>
            <a:ext cx="3624262" cy="1754327"/>
          </a:xfrm>
          <a:prstGeom prst="rect">
            <a:avLst/>
          </a:prstGeom>
          <a:noFill/>
          <a:ln w="9525">
            <a:noFill/>
            <a:miter lim="800000"/>
            <a:headEnd/>
            <a:tailEnd/>
          </a:ln>
        </p:spPr>
        <p:txBody>
          <a:bodyPr>
            <a:spAutoFit/>
          </a:bodyPr>
          <a:lstStyle/>
          <a:p>
            <a:r>
              <a:rPr lang="en-US" dirty="0" smtClean="0"/>
              <a:t>YES</a:t>
            </a:r>
          </a:p>
          <a:p>
            <a:r>
              <a:rPr lang="en-US" dirty="0" smtClean="0"/>
              <a:t>Students </a:t>
            </a:r>
            <a:r>
              <a:rPr lang="en-US" dirty="0"/>
              <a:t>will </a:t>
            </a:r>
            <a:r>
              <a:rPr lang="en-US" u="sng" dirty="0"/>
              <a:t>predict </a:t>
            </a:r>
            <a:r>
              <a:rPr lang="en-US" dirty="0"/>
              <a:t>the periodic trend in ionization energy as one moves down the periodic table using the principles of </a:t>
            </a:r>
            <a:r>
              <a:rPr lang="en-US" dirty="0" err="1"/>
              <a:t>Coulombic</a:t>
            </a:r>
            <a:r>
              <a:rPr lang="en-US" dirty="0"/>
              <a:t> attraction. </a:t>
            </a:r>
          </a:p>
        </p:txBody>
      </p:sp>
      <p:cxnSp>
        <p:nvCxnSpPr>
          <p:cNvPr id="7" name="Straight Arrow Connector 6"/>
          <p:cNvCxnSpPr/>
          <p:nvPr/>
        </p:nvCxnSpPr>
        <p:spPr>
          <a:xfrm>
            <a:off x="4271963" y="3673475"/>
            <a:ext cx="60007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Writing Quality Learning Objectives</a:t>
            </a:r>
            <a:endParaRPr lang="en-US" dirty="0"/>
          </a:p>
        </p:txBody>
      </p:sp>
      <p:sp>
        <p:nvSpPr>
          <p:cNvPr id="3" name="Content Placeholder 2"/>
          <p:cNvSpPr>
            <a:spLocks noGrp="1"/>
          </p:cNvSpPr>
          <p:nvPr>
            <p:ph idx="1"/>
          </p:nvPr>
        </p:nvSpPr>
        <p:spPr>
          <a:xfrm>
            <a:off x="457200" y="1600200"/>
            <a:ext cx="8229600" cy="749300"/>
          </a:xfrm>
        </p:spPr>
        <p:txBody>
          <a:bodyPr/>
          <a:lstStyle/>
          <a:p>
            <a:pPr marL="0" indent="0" eaLnBrk="1" hangingPunct="1">
              <a:buFont typeface="Arial" charset="0"/>
              <a:buNone/>
            </a:pPr>
            <a:r>
              <a:rPr lang="en-US" dirty="0" smtClean="0"/>
              <a:t>Learning Objectives should </a:t>
            </a:r>
            <a:r>
              <a:rPr lang="en-US" u="sng" dirty="0" smtClean="0"/>
              <a:t>be measurable</a:t>
            </a:r>
            <a:r>
              <a:rPr lang="en-US" dirty="0" smtClean="0"/>
              <a:t>.</a:t>
            </a:r>
          </a:p>
        </p:txBody>
      </p:sp>
      <p:sp>
        <p:nvSpPr>
          <p:cNvPr id="11268" name="TextBox 3"/>
          <p:cNvSpPr txBox="1">
            <a:spLocks noChangeArrowheads="1"/>
          </p:cNvSpPr>
          <p:nvPr/>
        </p:nvSpPr>
        <p:spPr bwMode="auto">
          <a:xfrm>
            <a:off x="457200" y="2967038"/>
            <a:ext cx="3673475" cy="1200329"/>
          </a:xfrm>
          <a:prstGeom prst="rect">
            <a:avLst/>
          </a:prstGeom>
          <a:noFill/>
          <a:ln w="9525">
            <a:noFill/>
            <a:miter lim="800000"/>
            <a:headEnd/>
            <a:tailEnd/>
          </a:ln>
        </p:spPr>
        <p:txBody>
          <a:bodyPr>
            <a:spAutoFit/>
          </a:bodyPr>
          <a:lstStyle/>
          <a:p>
            <a:r>
              <a:rPr lang="en-US" dirty="0" smtClean="0"/>
              <a:t>NOT</a:t>
            </a:r>
          </a:p>
          <a:p>
            <a:r>
              <a:rPr lang="en-US" dirty="0" smtClean="0"/>
              <a:t>Students </a:t>
            </a:r>
            <a:r>
              <a:rPr lang="en-US" dirty="0"/>
              <a:t>will</a:t>
            </a:r>
            <a:r>
              <a:rPr lang="en-US" u="sng" dirty="0"/>
              <a:t> understand </a:t>
            </a:r>
            <a:r>
              <a:rPr lang="en-US" dirty="0"/>
              <a:t>the risk to a population from overprescribing antibiotics.</a:t>
            </a:r>
          </a:p>
        </p:txBody>
      </p:sp>
      <p:sp>
        <p:nvSpPr>
          <p:cNvPr id="11269" name="TextBox 4"/>
          <p:cNvSpPr txBox="1">
            <a:spLocks noChangeArrowheads="1"/>
          </p:cNvSpPr>
          <p:nvPr/>
        </p:nvSpPr>
        <p:spPr bwMode="auto">
          <a:xfrm>
            <a:off x="4792663" y="2967038"/>
            <a:ext cx="3894137" cy="1477328"/>
          </a:xfrm>
          <a:prstGeom prst="rect">
            <a:avLst/>
          </a:prstGeom>
          <a:noFill/>
          <a:ln w="9525">
            <a:noFill/>
            <a:miter lim="800000"/>
            <a:headEnd/>
            <a:tailEnd/>
          </a:ln>
        </p:spPr>
        <p:txBody>
          <a:bodyPr>
            <a:spAutoFit/>
          </a:bodyPr>
          <a:lstStyle/>
          <a:p>
            <a:r>
              <a:rPr lang="en-US" dirty="0" smtClean="0"/>
              <a:t>YES</a:t>
            </a:r>
          </a:p>
          <a:p>
            <a:r>
              <a:rPr lang="en-US" dirty="0" smtClean="0"/>
              <a:t>Students </a:t>
            </a:r>
            <a:r>
              <a:rPr lang="en-US" dirty="0"/>
              <a:t>will </a:t>
            </a:r>
            <a:r>
              <a:rPr lang="en-US" u="sng" dirty="0"/>
              <a:t>relate</a:t>
            </a:r>
            <a:r>
              <a:rPr lang="en-US" dirty="0"/>
              <a:t> the overprescribing of antibiotics to the </a:t>
            </a:r>
            <a:r>
              <a:rPr lang="en-US" u="sng" dirty="0"/>
              <a:t>increase</a:t>
            </a:r>
            <a:r>
              <a:rPr lang="en-US" dirty="0"/>
              <a:t> of untreatable infections within a population.</a:t>
            </a:r>
          </a:p>
        </p:txBody>
      </p:sp>
      <p:cxnSp>
        <p:nvCxnSpPr>
          <p:cNvPr id="7" name="Straight Arrow Connector 6"/>
          <p:cNvCxnSpPr>
            <a:stCxn id="11268" idx="3"/>
          </p:cNvCxnSpPr>
          <p:nvPr/>
        </p:nvCxnSpPr>
        <p:spPr>
          <a:xfrm flipV="1">
            <a:off x="4130675" y="3429000"/>
            <a:ext cx="661988" cy="1382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noFill/>
          <a:extLst>
            <a:ext uri="{AF507438-7753-43E0-B8FC-AC1667EBCBE1}"/>
          </a:extLst>
        </p:spPr>
        <p:txBody>
          <a:bodyPr lIns="92075" tIns="46038" rIns="92075" bIns="46038" anchor="b"/>
          <a:lstStyle/>
          <a:p>
            <a:pPr eaLnBrk="1" hangingPunct="1">
              <a:defRPr/>
            </a:pPr>
            <a:r>
              <a:rPr lang="en-US" altLang="en-US" dirty="0" smtClean="0"/>
              <a:t>Verbs to avoid</a:t>
            </a:r>
            <a:endParaRPr lang="en-US" altLang="en-US" dirty="0"/>
          </a:p>
        </p:txBody>
      </p:sp>
      <p:sp>
        <p:nvSpPr>
          <p:cNvPr id="10243" name="Rectangle 3"/>
          <p:cNvSpPr>
            <a:spLocks noGrp="1" noChangeArrowheads="1"/>
          </p:cNvSpPr>
          <p:nvPr>
            <p:ph type="body" idx="1"/>
          </p:nvPr>
        </p:nvSpPr>
        <p:spPr/>
        <p:txBody>
          <a:bodyPr lIns="92075" tIns="46038" rIns="92075" bIns="46038"/>
          <a:lstStyle/>
          <a:p>
            <a:pPr marL="0" indent="0" eaLnBrk="1" hangingPunct="1">
              <a:buFont typeface="Arial" charset="0"/>
              <a:buNone/>
            </a:pPr>
            <a:r>
              <a:rPr lang="en-US" altLang="en-US" sz="4000" smtClean="0"/>
              <a:t>Know</a:t>
            </a:r>
          </a:p>
          <a:p>
            <a:pPr marL="0" indent="0" eaLnBrk="1" hangingPunct="1">
              <a:buFont typeface="Arial" charset="0"/>
              <a:buNone/>
            </a:pPr>
            <a:r>
              <a:rPr lang="en-US" altLang="en-US" sz="4000" smtClean="0"/>
              <a:t>Learn</a:t>
            </a:r>
          </a:p>
          <a:p>
            <a:pPr marL="0" indent="0" eaLnBrk="1" hangingPunct="1">
              <a:buFont typeface="Arial" charset="0"/>
              <a:buNone/>
            </a:pPr>
            <a:r>
              <a:rPr lang="en-US" altLang="en-US" sz="4000" smtClean="0"/>
              <a:t>Appreciate</a:t>
            </a:r>
          </a:p>
          <a:p>
            <a:pPr marL="0" indent="0" eaLnBrk="1" hangingPunct="1">
              <a:buFont typeface="Arial" charset="0"/>
              <a:buNone/>
            </a:pPr>
            <a:r>
              <a:rPr lang="en-US" altLang="en-US" sz="4000" smtClean="0"/>
              <a:t>Understand</a:t>
            </a: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533400" y="419100"/>
            <a:ext cx="7772400" cy="1143000"/>
          </a:xfrm>
          <a:noFill/>
          <a:extLst>
            <a:ext uri="{AF507438-7753-43E0-B8FC-AC1667EBCBE1}"/>
          </a:extLst>
        </p:spPr>
        <p:txBody>
          <a:bodyPr lIns="92075" tIns="46038" rIns="92075" bIns="46038" anchor="b">
            <a:normAutofit fontScale="90000"/>
          </a:bodyPr>
          <a:lstStyle/>
          <a:p>
            <a:pPr algn="l" eaLnBrk="1" hangingPunct="1">
              <a:defRPr/>
            </a:pPr>
            <a:r>
              <a:rPr lang="en-US" altLang="en-US" dirty="0"/>
              <a:t>Bloom’s Taxonomy of Educational Objectives</a:t>
            </a:r>
          </a:p>
        </p:txBody>
      </p:sp>
      <p:sp>
        <p:nvSpPr>
          <p:cNvPr id="194563" name="AutoShape 3"/>
          <p:cNvSpPr>
            <a:spLocks noChangeArrowheads="1"/>
          </p:cNvSpPr>
          <p:nvPr/>
        </p:nvSpPr>
        <p:spPr bwMode="auto">
          <a:xfrm>
            <a:off x="5127625" y="5568950"/>
            <a:ext cx="3035300" cy="520700"/>
          </a:xfrm>
          <a:prstGeom prst="roundRect">
            <a:avLst>
              <a:gd name="adj" fmla="val 12468"/>
            </a:avLst>
          </a:prstGeom>
          <a:solidFill>
            <a:srgbClr val="000080"/>
          </a:solidFill>
          <a:ln w="12700">
            <a:solidFill>
              <a:schemeClr val="tx1"/>
            </a:solidFill>
            <a:round/>
            <a:headEnd/>
            <a:tailEnd/>
          </a:ln>
        </p:spPr>
        <p:txBody>
          <a:bodyPr wrap="none" anchor="ctr"/>
          <a:lstStyle/>
          <a:p>
            <a:endParaRPr lang="en-US"/>
          </a:p>
        </p:txBody>
      </p:sp>
      <p:sp>
        <p:nvSpPr>
          <p:cNvPr id="194564" name="Rectangle 4"/>
          <p:cNvSpPr>
            <a:spLocks noChangeArrowheads="1"/>
          </p:cNvSpPr>
          <p:nvPr/>
        </p:nvSpPr>
        <p:spPr bwMode="auto">
          <a:xfrm>
            <a:off x="5245100" y="5637213"/>
            <a:ext cx="2800350" cy="384175"/>
          </a:xfrm>
          <a:prstGeom prst="rect">
            <a:avLst/>
          </a:prstGeom>
          <a:noFill/>
          <a:ln w="9525">
            <a:noFill/>
            <a:miter lim="800000"/>
            <a:headEnd/>
            <a:tailEnd/>
          </a:ln>
        </p:spPr>
        <p:txBody>
          <a:bodyPr wrap="none" lIns="92075" tIns="46038" rIns="92075" bIns="46038" anchor="ctr"/>
          <a:lstStyle/>
          <a:p>
            <a:pPr algn="ctr"/>
            <a:r>
              <a:rPr lang="en-US" altLang="en-US" sz="2800" b="1">
                <a:solidFill>
                  <a:srgbClr val="FFFFFF"/>
                </a:solidFill>
              </a:rPr>
              <a:t>Knowledge</a:t>
            </a:r>
          </a:p>
        </p:txBody>
      </p:sp>
      <p:grpSp>
        <p:nvGrpSpPr>
          <p:cNvPr id="2" name="Group 7"/>
          <p:cNvGrpSpPr>
            <a:grpSpLocks/>
          </p:cNvGrpSpPr>
          <p:nvPr/>
        </p:nvGrpSpPr>
        <p:grpSpPr bwMode="auto">
          <a:xfrm>
            <a:off x="631825" y="4959350"/>
            <a:ext cx="4487863" cy="677863"/>
            <a:chOff x="398" y="3124"/>
            <a:chExt cx="2827" cy="427"/>
          </a:xfrm>
        </p:grpSpPr>
        <p:sp>
          <p:nvSpPr>
            <p:cNvPr id="9241" name="AutoShape 5"/>
            <p:cNvSpPr>
              <a:spLocks noChangeArrowheads="1"/>
            </p:cNvSpPr>
            <p:nvPr/>
          </p:nvSpPr>
          <p:spPr bwMode="auto">
            <a:xfrm>
              <a:off x="398" y="3124"/>
              <a:ext cx="1912" cy="328"/>
            </a:xfrm>
            <a:prstGeom prst="roundRect">
              <a:avLst>
                <a:gd name="adj" fmla="val 12468"/>
              </a:avLst>
            </a:prstGeom>
            <a:solidFill>
              <a:srgbClr val="000080"/>
            </a:solidFill>
            <a:ln w="12700">
              <a:solidFill>
                <a:schemeClr val="tx1"/>
              </a:solidFill>
              <a:round/>
              <a:headEnd/>
              <a:tailEnd/>
            </a:ln>
          </p:spPr>
          <p:txBody>
            <a:bodyPr wrap="none" lIns="92075" tIns="46038" rIns="92075" bIns="46038" anchor="ctr"/>
            <a:lstStyle/>
            <a:p>
              <a:pPr algn="ctr"/>
              <a:r>
                <a:rPr lang="en-US" altLang="en-US" sz="2800" b="1">
                  <a:solidFill>
                    <a:srgbClr val="FFFFFF"/>
                  </a:solidFill>
                </a:rPr>
                <a:t>Comprehension</a:t>
              </a:r>
            </a:p>
          </p:txBody>
        </p:sp>
        <p:sp>
          <p:nvSpPr>
            <p:cNvPr id="9242" name="Line 6"/>
            <p:cNvSpPr>
              <a:spLocks noChangeShapeType="1"/>
            </p:cNvSpPr>
            <p:nvPr/>
          </p:nvSpPr>
          <p:spPr bwMode="auto">
            <a:xfrm flipH="1" flipV="1">
              <a:off x="2316" y="3314"/>
              <a:ext cx="909" cy="237"/>
            </a:xfrm>
            <a:prstGeom prst="line">
              <a:avLst/>
            </a:prstGeom>
            <a:noFill/>
            <a:ln w="50800">
              <a:solidFill>
                <a:schemeClr val="hlink"/>
              </a:solidFill>
              <a:round/>
              <a:headEnd type="none" w="sm" len="sm"/>
              <a:tailEnd type="stealth" w="med" len="med"/>
            </a:ln>
          </p:spPr>
          <p:txBody>
            <a:bodyPr wrap="none" anchor="ctr"/>
            <a:lstStyle/>
            <a:p>
              <a:endParaRPr lang="en-US"/>
            </a:p>
          </p:txBody>
        </p:sp>
      </p:grpSp>
      <p:grpSp>
        <p:nvGrpSpPr>
          <p:cNvPr id="3" name="Group 10"/>
          <p:cNvGrpSpPr>
            <a:grpSpLocks/>
          </p:cNvGrpSpPr>
          <p:nvPr/>
        </p:nvGrpSpPr>
        <p:grpSpPr bwMode="auto">
          <a:xfrm>
            <a:off x="3676650" y="3892550"/>
            <a:ext cx="4486275" cy="1058863"/>
            <a:chOff x="2316" y="2452"/>
            <a:chExt cx="2826" cy="667"/>
          </a:xfrm>
        </p:grpSpPr>
        <p:sp>
          <p:nvSpPr>
            <p:cNvPr id="9239" name="AutoShape 8"/>
            <p:cNvSpPr>
              <a:spLocks noChangeArrowheads="1"/>
            </p:cNvSpPr>
            <p:nvPr/>
          </p:nvSpPr>
          <p:spPr bwMode="auto">
            <a:xfrm>
              <a:off x="3230" y="2452"/>
              <a:ext cx="1912" cy="328"/>
            </a:xfrm>
            <a:prstGeom prst="roundRect">
              <a:avLst>
                <a:gd name="adj" fmla="val 12468"/>
              </a:avLst>
            </a:prstGeom>
            <a:solidFill>
              <a:srgbClr val="000080"/>
            </a:solidFill>
            <a:ln w="12700">
              <a:solidFill>
                <a:schemeClr val="tx1"/>
              </a:solidFill>
              <a:round/>
              <a:headEnd/>
              <a:tailEnd/>
            </a:ln>
          </p:spPr>
          <p:txBody>
            <a:bodyPr wrap="none" lIns="92075" tIns="46038" rIns="92075" bIns="46038" anchor="ctr"/>
            <a:lstStyle/>
            <a:p>
              <a:pPr algn="ctr"/>
              <a:r>
                <a:rPr lang="en-US" altLang="en-US" sz="2800" b="1">
                  <a:solidFill>
                    <a:srgbClr val="FFFFFF"/>
                  </a:solidFill>
                </a:rPr>
                <a:t>Application</a:t>
              </a:r>
            </a:p>
          </p:txBody>
        </p:sp>
        <p:sp>
          <p:nvSpPr>
            <p:cNvPr id="9240" name="Line 9"/>
            <p:cNvSpPr>
              <a:spLocks noChangeShapeType="1"/>
            </p:cNvSpPr>
            <p:nvPr/>
          </p:nvSpPr>
          <p:spPr bwMode="auto">
            <a:xfrm flipV="1">
              <a:off x="2316" y="2642"/>
              <a:ext cx="909" cy="477"/>
            </a:xfrm>
            <a:prstGeom prst="line">
              <a:avLst/>
            </a:prstGeom>
            <a:noFill/>
            <a:ln w="50800">
              <a:solidFill>
                <a:schemeClr val="hlink"/>
              </a:solidFill>
              <a:round/>
              <a:headEnd type="none" w="sm" len="sm"/>
              <a:tailEnd type="stealth" w="med" len="med"/>
            </a:ln>
          </p:spPr>
          <p:txBody>
            <a:bodyPr wrap="none" anchor="ctr"/>
            <a:lstStyle/>
            <a:p>
              <a:endParaRPr lang="en-US"/>
            </a:p>
          </p:txBody>
        </p:sp>
      </p:grpSp>
      <p:grpSp>
        <p:nvGrpSpPr>
          <p:cNvPr id="4" name="Group 13"/>
          <p:cNvGrpSpPr>
            <a:grpSpLocks/>
          </p:cNvGrpSpPr>
          <p:nvPr/>
        </p:nvGrpSpPr>
        <p:grpSpPr bwMode="auto">
          <a:xfrm>
            <a:off x="631825" y="3359150"/>
            <a:ext cx="4487863" cy="601663"/>
            <a:chOff x="398" y="2116"/>
            <a:chExt cx="2827" cy="379"/>
          </a:xfrm>
        </p:grpSpPr>
        <p:sp>
          <p:nvSpPr>
            <p:cNvPr id="9237" name="AutoShape 11"/>
            <p:cNvSpPr>
              <a:spLocks noChangeArrowheads="1"/>
            </p:cNvSpPr>
            <p:nvPr/>
          </p:nvSpPr>
          <p:spPr bwMode="auto">
            <a:xfrm>
              <a:off x="398" y="2116"/>
              <a:ext cx="1912" cy="328"/>
            </a:xfrm>
            <a:prstGeom prst="roundRect">
              <a:avLst>
                <a:gd name="adj" fmla="val 12468"/>
              </a:avLst>
            </a:prstGeom>
            <a:solidFill>
              <a:srgbClr val="000080"/>
            </a:solidFill>
            <a:ln w="12700">
              <a:solidFill>
                <a:schemeClr val="tx1"/>
              </a:solidFill>
              <a:round/>
              <a:headEnd/>
              <a:tailEnd/>
            </a:ln>
          </p:spPr>
          <p:txBody>
            <a:bodyPr wrap="none" lIns="92075" tIns="46038" rIns="92075" bIns="46038" anchor="ctr"/>
            <a:lstStyle/>
            <a:p>
              <a:pPr algn="ctr"/>
              <a:r>
                <a:rPr lang="en-US" altLang="en-US" sz="2800" b="1">
                  <a:solidFill>
                    <a:srgbClr val="FFFFFF"/>
                  </a:solidFill>
                </a:rPr>
                <a:t>Analysis</a:t>
              </a:r>
            </a:p>
          </p:txBody>
        </p:sp>
        <p:sp>
          <p:nvSpPr>
            <p:cNvPr id="9238" name="Line 12"/>
            <p:cNvSpPr>
              <a:spLocks noChangeShapeType="1"/>
            </p:cNvSpPr>
            <p:nvPr/>
          </p:nvSpPr>
          <p:spPr bwMode="auto">
            <a:xfrm flipH="1" flipV="1">
              <a:off x="2316" y="2258"/>
              <a:ext cx="909" cy="237"/>
            </a:xfrm>
            <a:prstGeom prst="line">
              <a:avLst/>
            </a:prstGeom>
            <a:noFill/>
            <a:ln w="50800">
              <a:solidFill>
                <a:schemeClr val="hlink"/>
              </a:solidFill>
              <a:round/>
              <a:headEnd type="none" w="sm" len="sm"/>
              <a:tailEnd type="stealth" w="med" len="med"/>
            </a:ln>
          </p:spPr>
          <p:txBody>
            <a:bodyPr wrap="none" anchor="ctr"/>
            <a:lstStyle/>
            <a:p>
              <a:endParaRPr lang="en-US"/>
            </a:p>
          </p:txBody>
        </p:sp>
      </p:grpSp>
      <p:grpSp>
        <p:nvGrpSpPr>
          <p:cNvPr id="5" name="Group 16"/>
          <p:cNvGrpSpPr>
            <a:grpSpLocks/>
          </p:cNvGrpSpPr>
          <p:nvPr/>
        </p:nvGrpSpPr>
        <p:grpSpPr bwMode="auto">
          <a:xfrm>
            <a:off x="3676650" y="2216150"/>
            <a:ext cx="4486275" cy="1135063"/>
            <a:chOff x="2316" y="1396"/>
            <a:chExt cx="2826" cy="715"/>
          </a:xfrm>
        </p:grpSpPr>
        <p:sp>
          <p:nvSpPr>
            <p:cNvPr id="9235" name="AutoShape 14"/>
            <p:cNvSpPr>
              <a:spLocks noChangeArrowheads="1"/>
            </p:cNvSpPr>
            <p:nvPr/>
          </p:nvSpPr>
          <p:spPr bwMode="auto">
            <a:xfrm>
              <a:off x="3230" y="1396"/>
              <a:ext cx="1912" cy="328"/>
            </a:xfrm>
            <a:prstGeom prst="roundRect">
              <a:avLst>
                <a:gd name="adj" fmla="val 12468"/>
              </a:avLst>
            </a:prstGeom>
            <a:solidFill>
              <a:srgbClr val="000080"/>
            </a:solidFill>
            <a:ln w="12700">
              <a:solidFill>
                <a:schemeClr val="tx1"/>
              </a:solidFill>
              <a:round/>
              <a:headEnd/>
              <a:tailEnd/>
            </a:ln>
          </p:spPr>
          <p:txBody>
            <a:bodyPr wrap="none" lIns="92075" tIns="46038" rIns="92075" bIns="46038" anchor="ctr"/>
            <a:lstStyle/>
            <a:p>
              <a:pPr algn="ctr"/>
              <a:r>
                <a:rPr lang="en-US" altLang="en-US" sz="2800" b="1">
                  <a:solidFill>
                    <a:srgbClr val="FFFFFF"/>
                  </a:solidFill>
                </a:rPr>
                <a:t>Synthesis</a:t>
              </a:r>
            </a:p>
          </p:txBody>
        </p:sp>
        <p:sp>
          <p:nvSpPr>
            <p:cNvPr id="9236" name="Line 15"/>
            <p:cNvSpPr>
              <a:spLocks noChangeShapeType="1"/>
            </p:cNvSpPr>
            <p:nvPr/>
          </p:nvSpPr>
          <p:spPr bwMode="auto">
            <a:xfrm flipV="1">
              <a:off x="2316" y="1634"/>
              <a:ext cx="909" cy="477"/>
            </a:xfrm>
            <a:prstGeom prst="line">
              <a:avLst/>
            </a:prstGeom>
            <a:noFill/>
            <a:ln w="50800">
              <a:solidFill>
                <a:schemeClr val="hlink"/>
              </a:solidFill>
              <a:round/>
              <a:headEnd type="none" w="sm" len="sm"/>
              <a:tailEnd type="stealth" w="med" len="med"/>
            </a:ln>
          </p:spPr>
          <p:txBody>
            <a:bodyPr wrap="none" anchor="ctr"/>
            <a:lstStyle/>
            <a:p>
              <a:endParaRPr lang="en-US"/>
            </a:p>
          </p:txBody>
        </p:sp>
      </p:grpSp>
      <p:grpSp>
        <p:nvGrpSpPr>
          <p:cNvPr id="6" name="Group 19"/>
          <p:cNvGrpSpPr>
            <a:grpSpLocks/>
          </p:cNvGrpSpPr>
          <p:nvPr/>
        </p:nvGrpSpPr>
        <p:grpSpPr bwMode="auto">
          <a:xfrm>
            <a:off x="631825" y="1682750"/>
            <a:ext cx="4487863" cy="601663"/>
            <a:chOff x="398" y="1060"/>
            <a:chExt cx="2827" cy="379"/>
          </a:xfrm>
        </p:grpSpPr>
        <p:sp>
          <p:nvSpPr>
            <p:cNvPr id="9233" name="AutoShape 17"/>
            <p:cNvSpPr>
              <a:spLocks noChangeArrowheads="1"/>
            </p:cNvSpPr>
            <p:nvPr/>
          </p:nvSpPr>
          <p:spPr bwMode="auto">
            <a:xfrm>
              <a:off x="398" y="1060"/>
              <a:ext cx="1912" cy="328"/>
            </a:xfrm>
            <a:prstGeom prst="roundRect">
              <a:avLst>
                <a:gd name="adj" fmla="val 12468"/>
              </a:avLst>
            </a:prstGeom>
            <a:solidFill>
              <a:srgbClr val="000080"/>
            </a:solidFill>
            <a:ln w="12700">
              <a:solidFill>
                <a:schemeClr val="tx1"/>
              </a:solidFill>
              <a:round/>
              <a:headEnd/>
              <a:tailEnd/>
            </a:ln>
          </p:spPr>
          <p:txBody>
            <a:bodyPr wrap="none" lIns="92075" tIns="46038" rIns="92075" bIns="46038" anchor="ctr"/>
            <a:lstStyle/>
            <a:p>
              <a:pPr algn="ctr"/>
              <a:r>
                <a:rPr lang="en-US" altLang="en-US" sz="2800" b="1">
                  <a:solidFill>
                    <a:srgbClr val="FFFFFF"/>
                  </a:solidFill>
                </a:rPr>
                <a:t>Evaluation</a:t>
              </a:r>
            </a:p>
          </p:txBody>
        </p:sp>
        <p:sp>
          <p:nvSpPr>
            <p:cNvPr id="9234" name="Line 18"/>
            <p:cNvSpPr>
              <a:spLocks noChangeShapeType="1"/>
            </p:cNvSpPr>
            <p:nvPr/>
          </p:nvSpPr>
          <p:spPr bwMode="auto">
            <a:xfrm flipH="1" flipV="1">
              <a:off x="2316" y="1202"/>
              <a:ext cx="909" cy="237"/>
            </a:xfrm>
            <a:prstGeom prst="line">
              <a:avLst/>
            </a:prstGeom>
            <a:noFill/>
            <a:ln w="50800">
              <a:solidFill>
                <a:schemeClr val="hlink"/>
              </a:solidFill>
              <a:round/>
              <a:headEnd type="none" w="sm" len="sm"/>
              <a:tailEnd type="stealth" w="med" len="med"/>
            </a:ln>
          </p:spPr>
          <p:txBody>
            <a:bodyPr wrap="none" anchor="ctr"/>
            <a:lstStyle/>
            <a:p>
              <a:endParaRPr lang="en-US"/>
            </a:p>
          </p:txBody>
        </p:sp>
      </p:grpSp>
      <p:sp>
        <p:nvSpPr>
          <p:cNvPr id="194580" name="Rectangle 20"/>
          <p:cNvSpPr>
            <a:spLocks noChangeArrowheads="1"/>
          </p:cNvSpPr>
          <p:nvPr/>
        </p:nvSpPr>
        <p:spPr bwMode="auto">
          <a:xfrm>
            <a:off x="5027613" y="6103938"/>
            <a:ext cx="3749675" cy="646112"/>
          </a:xfrm>
          <a:prstGeom prst="rect">
            <a:avLst/>
          </a:prstGeom>
          <a:noFill/>
          <a:ln w="9525">
            <a:noFill/>
            <a:miter lim="800000"/>
            <a:headEnd/>
            <a:tailEnd/>
          </a:ln>
        </p:spPr>
        <p:txBody>
          <a:bodyPr lIns="92075" tIns="46038" rIns="92075" bIns="46038">
            <a:spAutoFit/>
          </a:bodyPr>
          <a:lstStyle/>
          <a:p>
            <a:pPr algn="ctr"/>
            <a:r>
              <a:rPr lang="en-US" altLang="en-US" b="1" dirty="0">
                <a:solidFill>
                  <a:srgbClr val="A50021"/>
                </a:solidFill>
              </a:rPr>
              <a:t>list, recite, recall, identify, </a:t>
            </a:r>
          </a:p>
          <a:p>
            <a:pPr algn="ctr"/>
            <a:r>
              <a:rPr lang="en-US" altLang="en-US" b="1" dirty="0">
                <a:solidFill>
                  <a:srgbClr val="A50021"/>
                </a:solidFill>
              </a:rPr>
              <a:t>label, order</a:t>
            </a:r>
          </a:p>
        </p:txBody>
      </p:sp>
      <p:sp>
        <p:nvSpPr>
          <p:cNvPr id="194581" name="Rectangle 21"/>
          <p:cNvSpPr>
            <a:spLocks noChangeArrowheads="1"/>
          </p:cNvSpPr>
          <p:nvPr/>
        </p:nvSpPr>
        <p:spPr bwMode="auto">
          <a:xfrm>
            <a:off x="395288" y="5546725"/>
            <a:ext cx="3506787" cy="647700"/>
          </a:xfrm>
          <a:prstGeom prst="rect">
            <a:avLst/>
          </a:prstGeom>
          <a:noFill/>
          <a:ln w="9525">
            <a:noFill/>
            <a:miter lim="800000"/>
            <a:headEnd/>
            <a:tailEnd/>
          </a:ln>
        </p:spPr>
        <p:txBody>
          <a:bodyPr wrap="none" lIns="92075" tIns="46038" rIns="92075" bIns="46038">
            <a:spAutoFit/>
          </a:bodyPr>
          <a:lstStyle/>
          <a:p>
            <a:pPr algn="ctr"/>
            <a:r>
              <a:rPr lang="en-US" altLang="en-US" b="1">
                <a:solidFill>
                  <a:srgbClr val="A50021"/>
                </a:solidFill>
              </a:rPr>
              <a:t>explain, paraphrase, translate,</a:t>
            </a:r>
          </a:p>
          <a:p>
            <a:pPr algn="ctr"/>
            <a:r>
              <a:rPr lang="en-US" altLang="en-US" b="1">
                <a:solidFill>
                  <a:srgbClr val="A50021"/>
                </a:solidFill>
              </a:rPr>
              <a:t>convert, indicate, illustrate</a:t>
            </a:r>
          </a:p>
        </p:txBody>
      </p:sp>
      <p:sp>
        <p:nvSpPr>
          <p:cNvPr id="194582" name="Rectangle 22"/>
          <p:cNvSpPr>
            <a:spLocks noChangeArrowheads="1"/>
          </p:cNvSpPr>
          <p:nvPr/>
        </p:nvSpPr>
        <p:spPr bwMode="auto">
          <a:xfrm>
            <a:off x="4902200" y="4403725"/>
            <a:ext cx="3875088" cy="923925"/>
          </a:xfrm>
          <a:prstGeom prst="rect">
            <a:avLst/>
          </a:prstGeom>
          <a:noFill/>
          <a:ln w="9525">
            <a:noFill/>
            <a:miter lim="800000"/>
            <a:headEnd/>
            <a:tailEnd/>
          </a:ln>
        </p:spPr>
        <p:txBody>
          <a:bodyPr lIns="92075" tIns="46038" rIns="92075" bIns="46038">
            <a:spAutoFit/>
          </a:bodyPr>
          <a:lstStyle/>
          <a:p>
            <a:pPr algn="ctr"/>
            <a:r>
              <a:rPr lang="en-US" altLang="en-US" b="1">
                <a:solidFill>
                  <a:srgbClr val="A50021"/>
                </a:solidFill>
              </a:rPr>
              <a:t>calculate, solve, determine, apply, sequence, classify, operate, repair, predict, instruct</a:t>
            </a:r>
          </a:p>
        </p:txBody>
      </p:sp>
      <p:sp>
        <p:nvSpPr>
          <p:cNvPr id="194583" name="Rectangle 23"/>
          <p:cNvSpPr>
            <a:spLocks noChangeArrowheads="1"/>
          </p:cNvSpPr>
          <p:nvPr/>
        </p:nvSpPr>
        <p:spPr bwMode="auto">
          <a:xfrm>
            <a:off x="76200" y="3870325"/>
            <a:ext cx="4435475" cy="923925"/>
          </a:xfrm>
          <a:prstGeom prst="rect">
            <a:avLst/>
          </a:prstGeom>
          <a:noFill/>
          <a:ln w="9525">
            <a:noFill/>
            <a:miter lim="800000"/>
            <a:headEnd/>
            <a:tailEnd/>
          </a:ln>
        </p:spPr>
        <p:txBody>
          <a:bodyPr lIns="92075" tIns="46038" rIns="92075" bIns="46038">
            <a:spAutoFit/>
          </a:bodyPr>
          <a:lstStyle/>
          <a:p>
            <a:pPr algn="ctr"/>
            <a:r>
              <a:rPr lang="en-US" altLang="en-US" b="1">
                <a:solidFill>
                  <a:srgbClr val="A50021"/>
                </a:solidFill>
              </a:rPr>
              <a:t>compare, contrast, classify, </a:t>
            </a:r>
          </a:p>
          <a:p>
            <a:pPr algn="ctr"/>
            <a:r>
              <a:rPr lang="en-US" altLang="en-US" b="1">
                <a:solidFill>
                  <a:srgbClr val="A50021"/>
                </a:solidFill>
              </a:rPr>
              <a:t>categorize, derive, model, </a:t>
            </a:r>
          </a:p>
          <a:p>
            <a:pPr algn="ctr"/>
            <a:r>
              <a:rPr lang="en-US" altLang="en-US" b="1">
                <a:solidFill>
                  <a:srgbClr val="A50021"/>
                </a:solidFill>
              </a:rPr>
              <a:t>dissect, examine, interpret</a:t>
            </a:r>
          </a:p>
        </p:txBody>
      </p:sp>
      <p:sp>
        <p:nvSpPr>
          <p:cNvPr id="194584" name="Rectangle 24"/>
          <p:cNvSpPr>
            <a:spLocks noChangeArrowheads="1"/>
          </p:cNvSpPr>
          <p:nvPr/>
        </p:nvSpPr>
        <p:spPr bwMode="auto">
          <a:xfrm>
            <a:off x="4645025" y="2727325"/>
            <a:ext cx="4132263" cy="1201738"/>
          </a:xfrm>
          <a:prstGeom prst="rect">
            <a:avLst/>
          </a:prstGeom>
          <a:noFill/>
          <a:ln w="9525">
            <a:noFill/>
            <a:miter lim="800000"/>
            <a:headEnd/>
            <a:tailEnd/>
          </a:ln>
        </p:spPr>
        <p:txBody>
          <a:bodyPr lIns="92075" tIns="46038" rIns="92075" bIns="46038">
            <a:spAutoFit/>
          </a:bodyPr>
          <a:lstStyle/>
          <a:p>
            <a:pPr algn="ctr"/>
            <a:r>
              <a:rPr lang="en-US" altLang="en-US" b="1">
                <a:solidFill>
                  <a:srgbClr val="A50021"/>
                </a:solidFill>
              </a:rPr>
              <a:t>create, construct, design, </a:t>
            </a:r>
          </a:p>
          <a:p>
            <a:pPr algn="ctr"/>
            <a:r>
              <a:rPr lang="en-US" altLang="en-US" b="1">
                <a:solidFill>
                  <a:srgbClr val="A50021"/>
                </a:solidFill>
              </a:rPr>
              <a:t>improve, produce, propose, </a:t>
            </a:r>
          </a:p>
          <a:p>
            <a:pPr algn="ctr"/>
            <a:r>
              <a:rPr lang="en-US" altLang="en-US" b="1">
                <a:solidFill>
                  <a:srgbClr val="A50021"/>
                </a:solidFill>
              </a:rPr>
              <a:t>plan, integrate, organize, summarize</a:t>
            </a:r>
          </a:p>
        </p:txBody>
      </p:sp>
      <p:sp>
        <p:nvSpPr>
          <p:cNvPr id="194585" name="Rectangle 25"/>
          <p:cNvSpPr>
            <a:spLocks noChangeArrowheads="1"/>
          </p:cNvSpPr>
          <p:nvPr/>
        </p:nvSpPr>
        <p:spPr bwMode="auto">
          <a:xfrm>
            <a:off x="0" y="2193925"/>
            <a:ext cx="4435475" cy="923925"/>
          </a:xfrm>
          <a:prstGeom prst="rect">
            <a:avLst/>
          </a:prstGeom>
          <a:noFill/>
          <a:ln w="9525">
            <a:noFill/>
            <a:miter lim="800000"/>
            <a:headEnd/>
            <a:tailEnd/>
          </a:ln>
        </p:spPr>
        <p:txBody>
          <a:bodyPr lIns="92075" tIns="46038" rIns="92075" bIns="46038">
            <a:spAutoFit/>
          </a:bodyPr>
          <a:lstStyle/>
          <a:p>
            <a:pPr algn="ctr"/>
            <a:r>
              <a:rPr lang="en-US" altLang="en-US" b="1">
                <a:solidFill>
                  <a:srgbClr val="A50021"/>
                </a:solidFill>
              </a:rPr>
              <a:t>judge, critique, justify,</a:t>
            </a:r>
          </a:p>
          <a:p>
            <a:pPr algn="ctr"/>
            <a:r>
              <a:rPr lang="en-US" altLang="en-US" b="1">
                <a:solidFill>
                  <a:srgbClr val="A50021"/>
                </a:solidFill>
              </a:rPr>
              <a:t>verify, assess, recommend, </a:t>
            </a:r>
          </a:p>
          <a:p>
            <a:pPr algn="ctr"/>
            <a:r>
              <a:rPr lang="en-US" altLang="en-US" b="1">
                <a:solidFill>
                  <a:srgbClr val="A50021"/>
                </a:solidFill>
              </a:rPr>
              <a:t>evaluate, rank</a:t>
            </a:r>
          </a:p>
        </p:txBody>
      </p:sp>
      <p:sp>
        <p:nvSpPr>
          <p:cNvPr id="9232" name="AutoShape 26"/>
          <p:cNvSpPr>
            <a:spLocks noChangeArrowheads="1"/>
          </p:cNvSpPr>
          <p:nvPr/>
        </p:nvSpPr>
        <p:spPr bwMode="auto">
          <a:xfrm>
            <a:off x="7508875" y="741363"/>
            <a:ext cx="1455738" cy="1366837"/>
          </a:xfrm>
          <a:prstGeom prst="star16">
            <a:avLst>
              <a:gd name="adj" fmla="val 37500"/>
            </a:avLst>
          </a:prstGeom>
          <a:solidFill>
            <a:srgbClr val="FFFF00"/>
          </a:solidFill>
          <a:ln w="50800">
            <a:solidFill>
              <a:schemeClr val="tx1"/>
            </a:solidFill>
            <a:miter lim="800000"/>
            <a:headEnd/>
            <a:tailEnd/>
          </a:ln>
        </p:spPr>
        <p:txBody>
          <a:bodyPr wrap="none" lIns="92075" tIns="46038" rIns="92075" bIns="46038" anchor="ctr"/>
          <a:lstStyle/>
          <a:p>
            <a:pPr algn="ctr"/>
            <a:r>
              <a:rPr lang="en-US" altLang="en-US" b="1"/>
              <a:t>For the</a:t>
            </a:r>
          </a:p>
          <a:p>
            <a:pPr algn="ctr"/>
            <a:r>
              <a:rPr lang="en-US" altLang="en-US" b="1"/>
              <a:t>Cognitive</a:t>
            </a:r>
          </a:p>
          <a:p>
            <a:pPr algn="ctr"/>
            <a:r>
              <a:rPr lang="en-US" altLang="en-US" b="1"/>
              <a:t>Domain</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63"/>
                                        </p:tgtEl>
                                        <p:attrNameLst>
                                          <p:attrName>style.visibility</p:attrName>
                                        </p:attrNameLst>
                                      </p:cBhvr>
                                      <p:to>
                                        <p:strVal val="visible"/>
                                      </p:to>
                                    </p:set>
                                    <p:anim calcmode="lin" valueType="num">
                                      <p:cBhvr additive="base">
                                        <p:cTn id="7" dur="500" fill="hold"/>
                                        <p:tgtEl>
                                          <p:spTgt spid="194563"/>
                                        </p:tgtEl>
                                        <p:attrNameLst>
                                          <p:attrName>ppt_x</p:attrName>
                                        </p:attrNameLst>
                                      </p:cBhvr>
                                      <p:tavLst>
                                        <p:tav tm="0">
                                          <p:val>
                                            <p:strVal val="0-#ppt_w/2"/>
                                          </p:val>
                                        </p:tav>
                                        <p:tav tm="100000">
                                          <p:val>
                                            <p:strVal val="#ppt_x"/>
                                          </p:val>
                                        </p:tav>
                                      </p:tavLst>
                                    </p:anim>
                                    <p:anim calcmode="lin" valueType="num">
                                      <p:cBhvr additive="base">
                                        <p:cTn id="8" dur="500" fill="hold"/>
                                        <p:tgtEl>
                                          <p:spTgt spid="194563"/>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194564"/>
                                        </p:tgtEl>
                                        <p:attrNameLst>
                                          <p:attrName>style.visibility</p:attrName>
                                        </p:attrNameLst>
                                      </p:cBhvr>
                                      <p:to>
                                        <p:strVal val="visible"/>
                                      </p:to>
                                    </p:set>
                                    <p:anim calcmode="lin" valueType="num">
                                      <p:cBhvr additive="base">
                                        <p:cTn id="12" dur="500" fill="hold"/>
                                        <p:tgtEl>
                                          <p:spTgt spid="194564"/>
                                        </p:tgtEl>
                                        <p:attrNameLst>
                                          <p:attrName>ppt_x</p:attrName>
                                        </p:attrNameLst>
                                      </p:cBhvr>
                                      <p:tavLst>
                                        <p:tav tm="0">
                                          <p:val>
                                            <p:strVal val="0-#ppt_w/2"/>
                                          </p:val>
                                        </p:tav>
                                        <p:tav tm="100000">
                                          <p:val>
                                            <p:strVal val="#ppt_x"/>
                                          </p:val>
                                        </p:tav>
                                      </p:tavLst>
                                    </p:anim>
                                    <p:anim calcmode="lin" valueType="num">
                                      <p:cBhvr additive="base">
                                        <p:cTn id="13" dur="500" fill="hold"/>
                                        <p:tgtEl>
                                          <p:spTgt spid="194564"/>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1+#ppt_w/2"/>
                                          </p:val>
                                        </p:tav>
                                        <p:tav tm="100000">
                                          <p:val>
                                            <p:strVal val="#ppt_x"/>
                                          </p:val>
                                        </p:tav>
                                      </p:tavLst>
                                    </p:anim>
                                    <p:anim calcmode="lin" valueType="num">
                                      <p:cBhvr additive="base">
                                        <p:cTn id="19"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additive="base">
                                        <p:cTn id="24" dur="500" fill="hold"/>
                                        <p:tgtEl>
                                          <p:spTgt spid="3"/>
                                        </p:tgtEl>
                                        <p:attrNameLst>
                                          <p:attrName>ppt_x</p:attrName>
                                        </p:attrNameLst>
                                      </p:cBhvr>
                                      <p:tavLst>
                                        <p:tav tm="0">
                                          <p:val>
                                            <p:strVal val="0-#ppt_w/2"/>
                                          </p:val>
                                        </p:tav>
                                        <p:tav tm="100000">
                                          <p:val>
                                            <p:strVal val="#ppt_x"/>
                                          </p:val>
                                        </p:tav>
                                      </p:tavLst>
                                    </p:anim>
                                    <p:anim calcmode="lin" valueType="num">
                                      <p:cBhvr additive="base">
                                        <p:cTn id="25"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1+#ppt_w/2"/>
                                          </p:val>
                                        </p:tav>
                                        <p:tav tm="100000">
                                          <p:val>
                                            <p:strVal val="#ppt_x"/>
                                          </p:val>
                                        </p:tav>
                                      </p:tavLst>
                                    </p:anim>
                                    <p:anim calcmode="lin" valueType="num">
                                      <p:cBhvr additive="base">
                                        <p:cTn id="31"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8"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0-#ppt_w/2"/>
                                          </p:val>
                                        </p:tav>
                                        <p:tav tm="100000">
                                          <p:val>
                                            <p:strVal val="#ppt_x"/>
                                          </p:val>
                                        </p:tav>
                                      </p:tavLst>
                                    </p:anim>
                                    <p:anim calcmode="lin" valueType="num">
                                      <p:cBhvr additive="base">
                                        <p:cTn id="37"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2"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1+#ppt_w/2"/>
                                          </p:val>
                                        </p:tav>
                                        <p:tav tm="100000">
                                          <p:val>
                                            <p:strVal val="#ppt_x"/>
                                          </p:val>
                                        </p:tav>
                                      </p:tavLst>
                                    </p:anim>
                                    <p:anim calcmode="lin" valueType="num">
                                      <p:cBhvr additive="base">
                                        <p:cTn id="43"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194580"/>
                                        </p:tgtEl>
                                        <p:attrNameLst>
                                          <p:attrName>style.visibility</p:attrName>
                                        </p:attrNameLst>
                                      </p:cBhvr>
                                      <p:to>
                                        <p:strVal val="visible"/>
                                      </p:to>
                                    </p:set>
                                    <p:anim calcmode="lin" valueType="num">
                                      <p:cBhvr additive="base">
                                        <p:cTn id="48" dur="500" fill="hold"/>
                                        <p:tgtEl>
                                          <p:spTgt spid="194580"/>
                                        </p:tgtEl>
                                        <p:attrNameLst>
                                          <p:attrName>ppt_x</p:attrName>
                                        </p:attrNameLst>
                                      </p:cBhvr>
                                      <p:tavLst>
                                        <p:tav tm="0">
                                          <p:val>
                                            <p:strVal val="1+#ppt_w/2"/>
                                          </p:val>
                                        </p:tav>
                                        <p:tav tm="100000">
                                          <p:val>
                                            <p:strVal val="#ppt_x"/>
                                          </p:val>
                                        </p:tav>
                                      </p:tavLst>
                                    </p:anim>
                                    <p:anim calcmode="lin" valueType="num">
                                      <p:cBhvr additive="base">
                                        <p:cTn id="49" dur="500" fill="hold"/>
                                        <p:tgtEl>
                                          <p:spTgt spid="194580"/>
                                        </p:tgtEl>
                                        <p:attrNameLst>
                                          <p:attrName>ppt_y</p:attrName>
                                        </p:attrNameLst>
                                      </p:cBhvr>
                                      <p:tavLst>
                                        <p:tav tm="0">
                                          <p:val>
                                            <p:strVal val="#ppt_y"/>
                                          </p:val>
                                        </p:tav>
                                        <p:tav tm="100000">
                                          <p:val>
                                            <p:strVal val="#ppt_y"/>
                                          </p:val>
                                        </p:tav>
                                      </p:tavLst>
                                    </p:anim>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8" fill="hold" grpId="0" nodeType="clickEffect">
                                  <p:stCondLst>
                                    <p:cond delay="0"/>
                                  </p:stCondLst>
                                  <p:childTnLst>
                                    <p:set>
                                      <p:cBhvr>
                                        <p:cTn id="53" dur="1" fill="hold">
                                          <p:stCondLst>
                                            <p:cond delay="0"/>
                                          </p:stCondLst>
                                        </p:cTn>
                                        <p:tgtEl>
                                          <p:spTgt spid="194581"/>
                                        </p:tgtEl>
                                        <p:attrNameLst>
                                          <p:attrName>style.visibility</p:attrName>
                                        </p:attrNameLst>
                                      </p:cBhvr>
                                      <p:to>
                                        <p:strVal val="visible"/>
                                      </p:to>
                                    </p:set>
                                    <p:anim calcmode="lin" valueType="num">
                                      <p:cBhvr additive="base">
                                        <p:cTn id="54" dur="500" fill="hold"/>
                                        <p:tgtEl>
                                          <p:spTgt spid="194581"/>
                                        </p:tgtEl>
                                        <p:attrNameLst>
                                          <p:attrName>ppt_x</p:attrName>
                                        </p:attrNameLst>
                                      </p:cBhvr>
                                      <p:tavLst>
                                        <p:tav tm="0">
                                          <p:val>
                                            <p:strVal val="0-#ppt_w/2"/>
                                          </p:val>
                                        </p:tav>
                                        <p:tav tm="100000">
                                          <p:val>
                                            <p:strVal val="#ppt_x"/>
                                          </p:val>
                                        </p:tav>
                                      </p:tavLst>
                                    </p:anim>
                                    <p:anim calcmode="lin" valueType="num">
                                      <p:cBhvr additive="base">
                                        <p:cTn id="55" dur="500" fill="hold"/>
                                        <p:tgtEl>
                                          <p:spTgt spid="194581"/>
                                        </p:tgtEl>
                                        <p:attrNameLst>
                                          <p:attrName>ppt_y</p:attrName>
                                        </p:attrNameLst>
                                      </p:cBhvr>
                                      <p:tavLst>
                                        <p:tav tm="0">
                                          <p:val>
                                            <p:strVal val="#ppt_y"/>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2" fill="hold" grpId="0" nodeType="clickEffect">
                                  <p:stCondLst>
                                    <p:cond delay="0"/>
                                  </p:stCondLst>
                                  <p:childTnLst>
                                    <p:set>
                                      <p:cBhvr>
                                        <p:cTn id="59" dur="1" fill="hold">
                                          <p:stCondLst>
                                            <p:cond delay="0"/>
                                          </p:stCondLst>
                                        </p:cTn>
                                        <p:tgtEl>
                                          <p:spTgt spid="194582"/>
                                        </p:tgtEl>
                                        <p:attrNameLst>
                                          <p:attrName>style.visibility</p:attrName>
                                        </p:attrNameLst>
                                      </p:cBhvr>
                                      <p:to>
                                        <p:strVal val="visible"/>
                                      </p:to>
                                    </p:set>
                                    <p:anim calcmode="lin" valueType="num">
                                      <p:cBhvr additive="base">
                                        <p:cTn id="60" dur="500" fill="hold"/>
                                        <p:tgtEl>
                                          <p:spTgt spid="194582"/>
                                        </p:tgtEl>
                                        <p:attrNameLst>
                                          <p:attrName>ppt_x</p:attrName>
                                        </p:attrNameLst>
                                      </p:cBhvr>
                                      <p:tavLst>
                                        <p:tav tm="0">
                                          <p:val>
                                            <p:strVal val="1+#ppt_w/2"/>
                                          </p:val>
                                        </p:tav>
                                        <p:tav tm="100000">
                                          <p:val>
                                            <p:strVal val="#ppt_x"/>
                                          </p:val>
                                        </p:tav>
                                      </p:tavLst>
                                    </p:anim>
                                    <p:anim calcmode="lin" valueType="num">
                                      <p:cBhvr additive="base">
                                        <p:cTn id="61" dur="500" fill="hold"/>
                                        <p:tgtEl>
                                          <p:spTgt spid="194582"/>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194583"/>
                                        </p:tgtEl>
                                        <p:attrNameLst>
                                          <p:attrName>style.visibility</p:attrName>
                                        </p:attrNameLst>
                                      </p:cBhvr>
                                      <p:to>
                                        <p:strVal val="visible"/>
                                      </p:to>
                                    </p:set>
                                    <p:anim calcmode="lin" valueType="num">
                                      <p:cBhvr additive="base">
                                        <p:cTn id="66" dur="500" fill="hold"/>
                                        <p:tgtEl>
                                          <p:spTgt spid="194583"/>
                                        </p:tgtEl>
                                        <p:attrNameLst>
                                          <p:attrName>ppt_x</p:attrName>
                                        </p:attrNameLst>
                                      </p:cBhvr>
                                      <p:tavLst>
                                        <p:tav tm="0">
                                          <p:val>
                                            <p:strVal val="0-#ppt_w/2"/>
                                          </p:val>
                                        </p:tav>
                                        <p:tav tm="100000">
                                          <p:val>
                                            <p:strVal val="#ppt_x"/>
                                          </p:val>
                                        </p:tav>
                                      </p:tavLst>
                                    </p:anim>
                                    <p:anim calcmode="lin" valueType="num">
                                      <p:cBhvr additive="base">
                                        <p:cTn id="67" dur="500" fill="hold"/>
                                        <p:tgtEl>
                                          <p:spTgt spid="194583"/>
                                        </p:tgtEl>
                                        <p:attrNameLst>
                                          <p:attrName>ppt_y</p:attrName>
                                        </p:attrNameLst>
                                      </p:cBhvr>
                                      <p:tavLst>
                                        <p:tav tm="0">
                                          <p:val>
                                            <p:strVal val="#ppt_y"/>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2" fill="hold" grpId="0" nodeType="clickEffect">
                                  <p:stCondLst>
                                    <p:cond delay="0"/>
                                  </p:stCondLst>
                                  <p:childTnLst>
                                    <p:set>
                                      <p:cBhvr>
                                        <p:cTn id="71" dur="1" fill="hold">
                                          <p:stCondLst>
                                            <p:cond delay="0"/>
                                          </p:stCondLst>
                                        </p:cTn>
                                        <p:tgtEl>
                                          <p:spTgt spid="194584"/>
                                        </p:tgtEl>
                                        <p:attrNameLst>
                                          <p:attrName>style.visibility</p:attrName>
                                        </p:attrNameLst>
                                      </p:cBhvr>
                                      <p:to>
                                        <p:strVal val="visible"/>
                                      </p:to>
                                    </p:set>
                                    <p:anim calcmode="lin" valueType="num">
                                      <p:cBhvr additive="base">
                                        <p:cTn id="72" dur="500" fill="hold"/>
                                        <p:tgtEl>
                                          <p:spTgt spid="194584"/>
                                        </p:tgtEl>
                                        <p:attrNameLst>
                                          <p:attrName>ppt_x</p:attrName>
                                        </p:attrNameLst>
                                      </p:cBhvr>
                                      <p:tavLst>
                                        <p:tav tm="0">
                                          <p:val>
                                            <p:strVal val="1+#ppt_w/2"/>
                                          </p:val>
                                        </p:tav>
                                        <p:tav tm="100000">
                                          <p:val>
                                            <p:strVal val="#ppt_x"/>
                                          </p:val>
                                        </p:tav>
                                      </p:tavLst>
                                    </p:anim>
                                    <p:anim calcmode="lin" valueType="num">
                                      <p:cBhvr additive="base">
                                        <p:cTn id="73" dur="500" fill="hold"/>
                                        <p:tgtEl>
                                          <p:spTgt spid="194584"/>
                                        </p:tgtEl>
                                        <p:attrNameLst>
                                          <p:attrName>ppt_y</p:attrName>
                                        </p:attrNameLst>
                                      </p:cBhvr>
                                      <p:tavLst>
                                        <p:tav tm="0">
                                          <p:val>
                                            <p:strVal val="#ppt_y"/>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194585"/>
                                        </p:tgtEl>
                                        <p:attrNameLst>
                                          <p:attrName>style.visibility</p:attrName>
                                        </p:attrNameLst>
                                      </p:cBhvr>
                                      <p:to>
                                        <p:strVal val="visible"/>
                                      </p:to>
                                    </p:set>
                                    <p:anim calcmode="lin" valueType="num">
                                      <p:cBhvr additive="base">
                                        <p:cTn id="78" dur="500" fill="hold"/>
                                        <p:tgtEl>
                                          <p:spTgt spid="194585"/>
                                        </p:tgtEl>
                                        <p:attrNameLst>
                                          <p:attrName>ppt_x</p:attrName>
                                        </p:attrNameLst>
                                      </p:cBhvr>
                                      <p:tavLst>
                                        <p:tav tm="0">
                                          <p:val>
                                            <p:strVal val="0-#ppt_w/2"/>
                                          </p:val>
                                        </p:tav>
                                        <p:tav tm="100000">
                                          <p:val>
                                            <p:strVal val="#ppt_x"/>
                                          </p:val>
                                        </p:tav>
                                      </p:tavLst>
                                    </p:anim>
                                    <p:anim calcmode="lin" valueType="num">
                                      <p:cBhvr additive="base">
                                        <p:cTn id="79" dur="500" fill="hold"/>
                                        <p:tgtEl>
                                          <p:spTgt spid="1945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3" grpId="0" animBg="1"/>
      <p:bldP spid="194564" grpId="0" autoUpdateAnimBg="0"/>
      <p:bldP spid="194580" grpId="0" autoUpdateAnimBg="0"/>
      <p:bldP spid="194581" grpId="0" autoUpdateAnimBg="0"/>
      <p:bldP spid="194582" grpId="0" autoUpdateAnimBg="0"/>
      <p:bldP spid="194583" grpId="0" autoUpdateAnimBg="0"/>
      <p:bldP spid="194584" grpId="0" autoUpdateAnimBg="0"/>
      <p:bldP spid="194585" grpId="0" autoUpdateAnimBg="0"/>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Content &amp; Process Objectives</a:t>
            </a:r>
            <a:endParaRPr lang="en-US" dirty="0"/>
          </a:p>
        </p:txBody>
      </p:sp>
      <p:sp>
        <p:nvSpPr>
          <p:cNvPr id="3" name="Content Placeholder 2"/>
          <p:cNvSpPr>
            <a:spLocks noGrp="1"/>
          </p:cNvSpPr>
          <p:nvPr>
            <p:ph idx="1"/>
          </p:nvPr>
        </p:nvSpPr>
        <p:spPr>
          <a:xfrm>
            <a:off x="457200" y="1600200"/>
            <a:ext cx="3846513" cy="4572000"/>
          </a:xfrm>
        </p:spPr>
        <p:txBody>
          <a:bodyPr/>
          <a:lstStyle/>
          <a:p>
            <a:pPr marL="0" indent="0" eaLnBrk="1" hangingPunct="1">
              <a:buFont typeface="Arial" charset="0"/>
              <a:buNone/>
              <a:defRPr/>
            </a:pPr>
            <a:r>
              <a:rPr lang="en-US" dirty="0" smtClean="0"/>
              <a:t>Content Objectives</a:t>
            </a:r>
          </a:p>
          <a:p>
            <a:pPr eaLnBrk="1" hangingPunct="1">
              <a:buFont typeface="Arial" pitchFamily="34" charset="0"/>
              <a:buChar char="•"/>
              <a:defRPr/>
            </a:pPr>
            <a:r>
              <a:rPr lang="en-US" sz="2000" dirty="0"/>
              <a:t>Students can </a:t>
            </a:r>
            <a:r>
              <a:rPr lang="en-US" sz="2000" u="sng" dirty="0"/>
              <a:t>describe</a:t>
            </a:r>
            <a:r>
              <a:rPr lang="en-US" sz="2000" dirty="0"/>
              <a:t> in words and in a diagram how the valves in the heart control the </a:t>
            </a:r>
            <a:r>
              <a:rPr lang="en-US" sz="2000" dirty="0" smtClean="0"/>
              <a:t>one-way </a:t>
            </a:r>
            <a:r>
              <a:rPr lang="en-US" sz="2000" dirty="0"/>
              <a:t>flow of blood.  </a:t>
            </a:r>
            <a:endParaRPr lang="en-US" sz="2000" dirty="0" smtClean="0"/>
          </a:p>
          <a:p>
            <a:pPr eaLnBrk="1" hangingPunct="1">
              <a:buFont typeface="Arial" pitchFamily="34" charset="0"/>
              <a:buChar char="•"/>
              <a:defRPr/>
            </a:pPr>
            <a:r>
              <a:rPr lang="en-US" sz="2000" dirty="0" smtClean="0"/>
              <a:t>Students can </a:t>
            </a:r>
            <a:r>
              <a:rPr lang="en-US" sz="2000" u="sng" dirty="0" smtClean="0"/>
              <a:t>determine</a:t>
            </a:r>
            <a:r>
              <a:rPr lang="en-US" sz="2000" dirty="0" smtClean="0"/>
              <a:t> the number of protons in an atom of a given element using the periodic table.</a:t>
            </a:r>
          </a:p>
          <a:p>
            <a:pPr eaLnBrk="1" hangingPunct="1">
              <a:buFont typeface="Arial" pitchFamily="34" charset="0"/>
              <a:buChar char="•"/>
              <a:defRPr/>
            </a:pPr>
            <a:r>
              <a:rPr lang="en-US" sz="2000" dirty="0" smtClean="0"/>
              <a:t>Students will </a:t>
            </a:r>
            <a:r>
              <a:rPr lang="en-US" sz="2000" u="sng" dirty="0" smtClean="0"/>
              <a:t>use</a:t>
            </a:r>
            <a:r>
              <a:rPr lang="en-US" sz="2000" dirty="0" smtClean="0"/>
              <a:t> the correct conjugation of the verb “</a:t>
            </a:r>
            <a:r>
              <a:rPr lang="en-US" sz="2000" dirty="0" err="1" smtClean="0"/>
              <a:t>ser</a:t>
            </a:r>
            <a:r>
              <a:rPr lang="en-US" sz="2000" dirty="0" smtClean="0"/>
              <a:t>” in a sentence. </a:t>
            </a:r>
            <a:endParaRPr lang="en-US" sz="2000" dirty="0"/>
          </a:p>
        </p:txBody>
      </p:sp>
      <p:sp>
        <p:nvSpPr>
          <p:cNvPr id="4" name="Content Placeholder 2"/>
          <p:cNvSpPr txBox="1">
            <a:spLocks/>
          </p:cNvSpPr>
          <p:nvPr/>
        </p:nvSpPr>
        <p:spPr bwMode="auto">
          <a:xfrm>
            <a:off x="4708525" y="1600200"/>
            <a:ext cx="4098925" cy="4572000"/>
          </a:xfrm>
          <a:prstGeom prst="rect">
            <a:avLst/>
          </a:prstGeom>
          <a:noFill/>
          <a:ln w="9525">
            <a:noFill/>
            <a:miter lim="800000"/>
            <a:headEnd/>
            <a:tailEnd/>
          </a:ln>
        </p:spPr>
        <p:txBody>
          <a:bodyPr lIns="0" tIns="0" rIns="0" bIns="0"/>
          <a:lstStyle>
            <a:lvl1pPr algn="l" defTabSz="457200" rtl="0" fontAlgn="base">
              <a:spcBef>
                <a:spcPct val="0"/>
              </a:spcBef>
              <a:spcAft>
                <a:spcPts val="1200"/>
              </a:spcAft>
              <a:buFont typeface="Arial" charset="0"/>
              <a:defRPr sz="3000" kern="1200">
                <a:solidFill>
                  <a:schemeClr val="tx2"/>
                </a:solidFill>
                <a:latin typeface="+mn-lt"/>
                <a:ea typeface="+mn-ea"/>
                <a:cs typeface="+mn-cs"/>
              </a:defRPr>
            </a:lvl1pPr>
            <a:lvl2pPr marL="319088" indent="-319088" algn="l" defTabSz="457200" rtl="0" fontAlgn="base">
              <a:spcBef>
                <a:spcPct val="0"/>
              </a:spcBef>
              <a:spcAft>
                <a:spcPts val="1200"/>
              </a:spcAft>
              <a:buClr>
                <a:schemeClr val="tx1"/>
              </a:buClr>
              <a:buFont typeface="Arial" charset="0"/>
              <a:buChar char="•"/>
              <a:defRPr sz="2800" kern="1200">
                <a:solidFill>
                  <a:schemeClr val="tx2"/>
                </a:solidFill>
                <a:latin typeface="+mn-lt"/>
                <a:ea typeface="+mn-ea"/>
                <a:cs typeface="+mn-cs"/>
              </a:defRPr>
            </a:lvl2pPr>
            <a:lvl3pPr marL="319088" indent="319088" algn="l" defTabSz="457200" rtl="0" fontAlgn="base">
              <a:spcBef>
                <a:spcPct val="0"/>
              </a:spcBef>
              <a:spcAft>
                <a:spcPct val="0"/>
              </a:spcAft>
              <a:buClr>
                <a:schemeClr val="tx1"/>
              </a:buClr>
              <a:buFont typeface="Arial" charset="0"/>
              <a:buChar char="•"/>
              <a:defRPr sz="2400" kern="1200">
                <a:solidFill>
                  <a:schemeClr val="tx2"/>
                </a:solidFill>
                <a:latin typeface="+mn-lt"/>
                <a:ea typeface="+mn-ea"/>
                <a:cs typeface="+mn-cs"/>
              </a:defRPr>
            </a:lvl3pPr>
            <a:lvl4pPr indent="-228600" algn="l" defTabSz="457200" rtl="0" fontAlgn="base">
              <a:spcBef>
                <a:spcPts val="1200"/>
              </a:spcBef>
              <a:spcAft>
                <a:spcPct val="0"/>
              </a:spcAft>
              <a:buFont typeface="Arial" charset="0"/>
              <a:defRPr sz="2000" kern="1200">
                <a:solidFill>
                  <a:schemeClr val="tx2"/>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defRPr/>
            </a:pPr>
            <a:r>
              <a:rPr lang="en-US" dirty="0" smtClean="0"/>
              <a:t>Process Objectives</a:t>
            </a:r>
          </a:p>
          <a:p>
            <a:pPr marL="342900" indent="-342900">
              <a:buFont typeface="Arial" pitchFamily="34" charset="0"/>
              <a:buChar char="•"/>
              <a:defRPr/>
            </a:pPr>
            <a:r>
              <a:rPr lang="en-US" sz="2000" u="sng" dirty="0" smtClean="0"/>
              <a:t>Students will </a:t>
            </a:r>
            <a:r>
              <a:rPr lang="en-US" sz="2000" dirty="0" smtClean="0"/>
              <a:t>determine the acceleration of a cart from a velocity vs. time graph.</a:t>
            </a:r>
          </a:p>
          <a:p>
            <a:pPr marL="342900" indent="-342900">
              <a:buFont typeface="Arial" pitchFamily="34" charset="0"/>
              <a:buChar char="•"/>
              <a:defRPr/>
            </a:pPr>
            <a:r>
              <a:rPr lang="en-US" sz="2000" u="sng" dirty="0" smtClean="0"/>
              <a:t>Students will </a:t>
            </a:r>
            <a:r>
              <a:rPr lang="en-US" sz="2000" dirty="0" smtClean="0"/>
              <a:t>evaluate two different solutions for the same problem to determine which is correct.</a:t>
            </a:r>
          </a:p>
          <a:p>
            <a:pPr marL="342900" indent="-342900">
              <a:buFont typeface="Arial" pitchFamily="34" charset="0"/>
              <a:buChar char="•"/>
              <a:defRPr/>
            </a:pPr>
            <a:r>
              <a:rPr lang="en-US" sz="2000" u="sng" dirty="0" smtClean="0"/>
              <a:t>Students will </a:t>
            </a:r>
            <a:r>
              <a:rPr lang="en-US" sz="2000" dirty="0" smtClean="0"/>
              <a:t>suggest improvements to their group process after being asked to reach consensus on a key question in an activity.</a:t>
            </a:r>
            <a:endParaRPr lang="en-US" sz="20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Scaffold for Authors</a:t>
            </a:r>
            <a:endParaRPr lang="en-US" dirty="0"/>
          </a:p>
        </p:txBody>
      </p:sp>
      <p:grpSp>
        <p:nvGrpSpPr>
          <p:cNvPr id="3" name="Group 3"/>
          <p:cNvGrpSpPr>
            <a:grpSpLocks/>
          </p:cNvGrpSpPr>
          <p:nvPr/>
        </p:nvGrpSpPr>
        <p:grpSpPr bwMode="auto">
          <a:xfrm>
            <a:off x="3305175" y="1608138"/>
            <a:ext cx="2505075" cy="1228725"/>
            <a:chOff x="0" y="0"/>
            <a:chExt cx="2505075" cy="1228725"/>
          </a:xfrm>
        </p:grpSpPr>
        <p:sp>
          <p:nvSpPr>
            <p:cNvPr id="5" name="Rounded Rectangle 4"/>
            <p:cNvSpPr/>
            <p:nvPr/>
          </p:nvSpPr>
          <p:spPr>
            <a:xfrm>
              <a:off x="0" y="0"/>
              <a:ext cx="2505075" cy="1104900"/>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spcBef>
                  <a:spcPts val="0"/>
                </a:spcBef>
                <a:spcAft>
                  <a:spcPts val="0"/>
                </a:spcAft>
                <a:defRPr/>
              </a:pPr>
              <a:r>
                <a:rPr lang="en-US" sz="1100">
                  <a:ea typeface="Calibri"/>
                  <a:cs typeface="Times New Roman"/>
                </a:rPr>
                <a:t> </a:t>
              </a:r>
            </a:p>
          </p:txBody>
        </p:sp>
        <p:sp>
          <p:nvSpPr>
            <p:cNvPr id="6" name="Text Box 3"/>
            <p:cNvSpPr txBox="1"/>
            <p:nvPr/>
          </p:nvSpPr>
          <p:spPr>
            <a:xfrm>
              <a:off x="228600" y="857250"/>
              <a:ext cx="2000250" cy="3714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a:spcBef>
                  <a:spcPts val="0"/>
                </a:spcBef>
                <a:spcAft>
                  <a:spcPts val="0"/>
                </a:spcAft>
                <a:defRPr/>
              </a:pPr>
              <a:r>
                <a:rPr lang="en-US" sz="1100">
                  <a:ea typeface="Calibri"/>
                  <a:cs typeface="Times New Roman"/>
                </a:rPr>
                <a:t>Assessment Question</a:t>
              </a:r>
            </a:p>
          </p:txBody>
        </p:sp>
      </p:grpSp>
      <p:sp>
        <p:nvSpPr>
          <p:cNvPr id="7" name="Rounded Rectangle 6"/>
          <p:cNvSpPr/>
          <p:nvPr/>
        </p:nvSpPr>
        <p:spPr>
          <a:xfrm>
            <a:off x="61912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5365" name="Text Box 5"/>
          <p:cNvSpPr txBox="1">
            <a:spLocks noChangeArrowheads="1"/>
          </p:cNvSpPr>
          <p:nvPr/>
        </p:nvSpPr>
        <p:spPr bwMode="auto">
          <a:xfrm>
            <a:off x="542925" y="3703638"/>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First question you ask yourself.</a:t>
            </a:r>
          </a:p>
        </p:txBody>
      </p:sp>
      <p:sp>
        <p:nvSpPr>
          <p:cNvPr id="15366" name="Text Box 7"/>
          <p:cNvSpPr txBox="1">
            <a:spLocks noChangeArrowheads="1"/>
          </p:cNvSpPr>
          <p:nvPr/>
        </p:nvSpPr>
        <p:spPr bwMode="auto">
          <a:xfrm>
            <a:off x="3352800" y="3730625"/>
            <a:ext cx="2390775" cy="306388"/>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Second question you ask yourself.</a:t>
            </a:r>
          </a:p>
        </p:txBody>
      </p:sp>
      <p:sp>
        <p:nvSpPr>
          <p:cNvPr id="15367" name="Text Box 9"/>
          <p:cNvSpPr txBox="1">
            <a:spLocks noChangeArrowheads="1"/>
          </p:cNvSpPr>
          <p:nvPr/>
        </p:nvSpPr>
        <p:spPr bwMode="auto">
          <a:xfrm>
            <a:off x="6257925" y="3732213"/>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Third question you ask yourself.</a:t>
            </a:r>
          </a:p>
        </p:txBody>
      </p:sp>
      <p:sp>
        <p:nvSpPr>
          <p:cNvPr id="11" name="Rounded Rectangle 10"/>
          <p:cNvSpPr/>
          <p:nvPr/>
        </p:nvSpPr>
        <p:spPr>
          <a:xfrm>
            <a:off x="345757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2" name="Rounded Rectangle 11"/>
          <p:cNvSpPr/>
          <p:nvPr/>
        </p:nvSpPr>
        <p:spPr>
          <a:xfrm>
            <a:off x="6305550"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grpSp>
        <p:nvGrpSpPr>
          <p:cNvPr id="4" name="Group 12"/>
          <p:cNvGrpSpPr>
            <a:grpSpLocks/>
          </p:cNvGrpSpPr>
          <p:nvPr/>
        </p:nvGrpSpPr>
        <p:grpSpPr bwMode="auto">
          <a:xfrm>
            <a:off x="419100" y="4302125"/>
            <a:ext cx="2562225" cy="1649413"/>
            <a:chOff x="0" y="0"/>
            <a:chExt cx="2562225" cy="1649095"/>
          </a:xfrm>
        </p:grpSpPr>
        <p:sp>
          <p:nvSpPr>
            <p:cNvPr id="14" name="Rounded Rectangle 13"/>
            <p:cNvSpPr/>
            <p:nvPr/>
          </p:nvSpPr>
          <p:spPr>
            <a:xfrm>
              <a:off x="0" y="0"/>
              <a:ext cx="2562225" cy="158084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5386" name="Text Box 13"/>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8" name="Group 15"/>
          <p:cNvGrpSpPr>
            <a:grpSpLocks/>
          </p:cNvGrpSpPr>
          <p:nvPr/>
        </p:nvGrpSpPr>
        <p:grpSpPr bwMode="auto">
          <a:xfrm>
            <a:off x="3257550" y="4303713"/>
            <a:ext cx="2562225" cy="1649412"/>
            <a:chOff x="0" y="0"/>
            <a:chExt cx="2562225" cy="1649095"/>
          </a:xfrm>
        </p:grpSpPr>
        <p:sp>
          <p:nvSpPr>
            <p:cNvPr id="17" name="Rounded Rectangle 16"/>
            <p:cNvSpPr/>
            <p:nvPr/>
          </p:nvSpPr>
          <p:spPr>
            <a:xfrm>
              <a:off x="0" y="0"/>
              <a:ext cx="2562225" cy="1580846"/>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5384" name="Text Box 15"/>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9" name="Group 18"/>
          <p:cNvGrpSpPr>
            <a:grpSpLocks/>
          </p:cNvGrpSpPr>
          <p:nvPr/>
        </p:nvGrpSpPr>
        <p:grpSpPr bwMode="auto">
          <a:xfrm>
            <a:off x="6115050" y="4313238"/>
            <a:ext cx="2562225" cy="1658937"/>
            <a:chOff x="0" y="0"/>
            <a:chExt cx="2562225" cy="1658620"/>
          </a:xfrm>
        </p:grpSpPr>
        <p:sp>
          <p:nvSpPr>
            <p:cNvPr id="20" name="Rounded Rectangle 19"/>
            <p:cNvSpPr/>
            <p:nvPr/>
          </p:nvSpPr>
          <p:spPr>
            <a:xfrm>
              <a:off x="0" y="0"/>
              <a:ext cx="2562225" cy="1580848"/>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5382" name="Text Box 18"/>
            <p:cNvSpPr txBox="1">
              <a:spLocks noChangeArrowheads="1"/>
            </p:cNvSpPr>
            <p:nvPr/>
          </p:nvSpPr>
          <p:spPr bwMode="auto">
            <a:xfrm>
              <a:off x="133350" y="1352550"/>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cxnSp>
        <p:nvCxnSpPr>
          <p:cNvPr id="22" name="Straight Connector 21"/>
          <p:cNvCxnSpPr/>
          <p:nvPr/>
        </p:nvCxnSpPr>
        <p:spPr>
          <a:xfrm>
            <a:off x="1695450" y="2932113"/>
            <a:ext cx="56959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5450" y="2932113"/>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533900" y="2741613"/>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391400" y="2922588"/>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95450" y="3951288"/>
            <a:ext cx="0" cy="3619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378" name="Straight Connector 26"/>
          <p:cNvCxnSpPr>
            <a:cxnSpLocks noChangeShapeType="1"/>
          </p:cNvCxnSpPr>
          <p:nvPr/>
        </p:nvCxnSpPr>
        <p:spPr bwMode="auto">
          <a:xfrm>
            <a:off x="7391400" y="3951288"/>
            <a:ext cx="0" cy="361950"/>
          </a:xfrm>
          <a:prstGeom prst="line">
            <a:avLst/>
          </a:prstGeom>
          <a:noFill/>
          <a:ln w="19050" algn="ctr">
            <a:solidFill>
              <a:srgbClr val="4A7EBB"/>
            </a:solidFill>
            <a:round/>
            <a:headEnd/>
            <a:tailEnd/>
          </a:ln>
        </p:spPr>
      </p:cxnSp>
      <p:cxnSp>
        <p:nvCxnSpPr>
          <p:cNvPr id="15379" name="Straight Connector 27"/>
          <p:cNvCxnSpPr>
            <a:cxnSpLocks noChangeShapeType="1"/>
          </p:cNvCxnSpPr>
          <p:nvPr/>
        </p:nvCxnSpPr>
        <p:spPr bwMode="auto">
          <a:xfrm>
            <a:off x="4533900" y="3951288"/>
            <a:ext cx="0" cy="361950"/>
          </a:xfrm>
          <a:prstGeom prst="line">
            <a:avLst/>
          </a:prstGeom>
          <a:noFill/>
          <a:ln w="19050" algn="ctr">
            <a:solidFill>
              <a:srgbClr val="4A7EBB"/>
            </a:solidFill>
            <a:round/>
            <a:headEnd/>
            <a:tailEnd/>
          </a:ln>
        </p:spPr>
      </p:cxnSp>
      <p:sp>
        <p:nvSpPr>
          <p:cNvPr id="15380" name="Rectangle 26"/>
          <p:cNvSpPr>
            <a:spLocks noChangeArrowheads="1"/>
          </p:cNvSpPr>
          <p:nvPr/>
        </p:nvSpPr>
        <p:spPr bwMode="auto">
          <a:xfrm>
            <a:off x="-381000" y="360363"/>
            <a:ext cx="9144000" cy="457200"/>
          </a:xfrm>
          <a:prstGeom prst="rect">
            <a:avLst/>
          </a:prstGeom>
          <a:noFill/>
          <a:ln w="9525">
            <a:noFill/>
            <a:miter lim="800000"/>
            <a:headEnd/>
            <a:tailEnd/>
          </a:ln>
        </p:spPr>
        <p:txBody>
          <a:bodyPr wrap="none" anchor="ctr">
            <a:spAutoFit/>
          </a:bodyPr>
          <a:lstStyle/>
          <a:p>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Scaffold for Authors</a:t>
            </a:r>
            <a:endParaRPr lang="en-US" dirty="0"/>
          </a:p>
        </p:txBody>
      </p:sp>
      <p:grpSp>
        <p:nvGrpSpPr>
          <p:cNvPr id="3" name="Group 3"/>
          <p:cNvGrpSpPr>
            <a:grpSpLocks/>
          </p:cNvGrpSpPr>
          <p:nvPr/>
        </p:nvGrpSpPr>
        <p:grpSpPr bwMode="auto">
          <a:xfrm>
            <a:off x="3257550" y="1608138"/>
            <a:ext cx="2689225" cy="1133475"/>
            <a:chOff x="-47625" y="0"/>
            <a:chExt cx="2689225" cy="1133475"/>
          </a:xfrm>
        </p:grpSpPr>
        <p:sp>
          <p:nvSpPr>
            <p:cNvPr id="5" name="Rounded Rectangle 4"/>
            <p:cNvSpPr/>
            <p:nvPr/>
          </p:nvSpPr>
          <p:spPr>
            <a:xfrm>
              <a:off x="0" y="0"/>
              <a:ext cx="2505075" cy="1104900"/>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spcBef>
                  <a:spcPts val="0"/>
                </a:spcBef>
                <a:spcAft>
                  <a:spcPts val="0"/>
                </a:spcAft>
                <a:defRPr/>
              </a:pPr>
              <a:r>
                <a:rPr lang="en-US" sz="1100">
                  <a:ea typeface="Calibri"/>
                  <a:cs typeface="Times New Roman"/>
                </a:rPr>
                <a:t> </a:t>
              </a:r>
            </a:p>
          </p:txBody>
        </p:sp>
        <p:sp>
          <p:nvSpPr>
            <p:cNvPr id="6" name="Text Box 3"/>
            <p:cNvSpPr txBox="1"/>
            <p:nvPr/>
          </p:nvSpPr>
          <p:spPr>
            <a:xfrm>
              <a:off x="-47625" y="736600"/>
              <a:ext cx="2689225" cy="3968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a:spcBef>
                  <a:spcPts val="0"/>
                </a:spcBef>
                <a:spcAft>
                  <a:spcPts val="0"/>
                </a:spcAft>
                <a:defRPr/>
              </a:pPr>
              <a:r>
                <a:rPr lang="en-US" sz="1100" dirty="0">
                  <a:ea typeface="Calibri"/>
                  <a:cs typeface="Times New Roman"/>
                </a:rPr>
                <a:t>Assessment </a:t>
              </a:r>
              <a:r>
                <a:rPr lang="en-US" sz="1100" dirty="0" smtClean="0">
                  <a:ea typeface="Calibri"/>
                  <a:cs typeface="Times New Roman"/>
                </a:rPr>
                <a:t>Question (learning objective)</a:t>
              </a:r>
              <a:endParaRPr lang="en-US" sz="1100" dirty="0">
                <a:ea typeface="Calibri"/>
                <a:cs typeface="Times New Roman"/>
              </a:endParaRPr>
            </a:p>
          </p:txBody>
        </p:sp>
      </p:grpSp>
      <p:sp>
        <p:nvSpPr>
          <p:cNvPr id="7" name="Rounded Rectangle 6"/>
          <p:cNvSpPr/>
          <p:nvPr/>
        </p:nvSpPr>
        <p:spPr>
          <a:xfrm>
            <a:off x="61912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6389" name="Text Box 5"/>
          <p:cNvSpPr txBox="1">
            <a:spLocks noChangeArrowheads="1"/>
          </p:cNvSpPr>
          <p:nvPr/>
        </p:nvSpPr>
        <p:spPr bwMode="auto">
          <a:xfrm>
            <a:off x="542925" y="3703638"/>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First question you ask yourself.</a:t>
            </a:r>
          </a:p>
        </p:txBody>
      </p:sp>
      <p:sp>
        <p:nvSpPr>
          <p:cNvPr id="16390" name="Text Box 7"/>
          <p:cNvSpPr txBox="1">
            <a:spLocks noChangeArrowheads="1"/>
          </p:cNvSpPr>
          <p:nvPr/>
        </p:nvSpPr>
        <p:spPr bwMode="auto">
          <a:xfrm>
            <a:off x="3352800" y="3730625"/>
            <a:ext cx="2390775" cy="306388"/>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Second question you ask yourself.</a:t>
            </a:r>
          </a:p>
        </p:txBody>
      </p:sp>
      <p:sp>
        <p:nvSpPr>
          <p:cNvPr id="16391" name="Text Box 9"/>
          <p:cNvSpPr txBox="1">
            <a:spLocks noChangeArrowheads="1"/>
          </p:cNvSpPr>
          <p:nvPr/>
        </p:nvSpPr>
        <p:spPr bwMode="auto">
          <a:xfrm>
            <a:off x="6257925" y="3732213"/>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Third question you ask yourself.</a:t>
            </a:r>
          </a:p>
        </p:txBody>
      </p:sp>
      <p:sp>
        <p:nvSpPr>
          <p:cNvPr id="11" name="Rounded Rectangle 10"/>
          <p:cNvSpPr/>
          <p:nvPr/>
        </p:nvSpPr>
        <p:spPr>
          <a:xfrm>
            <a:off x="345757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2" name="Rounded Rectangle 11"/>
          <p:cNvSpPr/>
          <p:nvPr/>
        </p:nvSpPr>
        <p:spPr>
          <a:xfrm>
            <a:off x="6305550"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grpSp>
        <p:nvGrpSpPr>
          <p:cNvPr id="4" name="Group 12"/>
          <p:cNvGrpSpPr>
            <a:grpSpLocks/>
          </p:cNvGrpSpPr>
          <p:nvPr/>
        </p:nvGrpSpPr>
        <p:grpSpPr bwMode="auto">
          <a:xfrm>
            <a:off x="419100" y="4302125"/>
            <a:ext cx="2562225" cy="1649413"/>
            <a:chOff x="0" y="0"/>
            <a:chExt cx="2562225" cy="1649095"/>
          </a:xfrm>
        </p:grpSpPr>
        <p:sp>
          <p:nvSpPr>
            <p:cNvPr id="14" name="Rounded Rectangle 13"/>
            <p:cNvSpPr/>
            <p:nvPr/>
          </p:nvSpPr>
          <p:spPr>
            <a:xfrm>
              <a:off x="0" y="0"/>
              <a:ext cx="2562225" cy="158084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6411" name="Text Box 13"/>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8" name="Group 15"/>
          <p:cNvGrpSpPr>
            <a:grpSpLocks/>
          </p:cNvGrpSpPr>
          <p:nvPr/>
        </p:nvGrpSpPr>
        <p:grpSpPr bwMode="auto">
          <a:xfrm>
            <a:off x="3257550" y="4303713"/>
            <a:ext cx="2562225" cy="1649412"/>
            <a:chOff x="0" y="0"/>
            <a:chExt cx="2562225" cy="1649095"/>
          </a:xfrm>
        </p:grpSpPr>
        <p:sp>
          <p:nvSpPr>
            <p:cNvPr id="17" name="Rounded Rectangle 16"/>
            <p:cNvSpPr/>
            <p:nvPr/>
          </p:nvSpPr>
          <p:spPr>
            <a:xfrm>
              <a:off x="0" y="0"/>
              <a:ext cx="2562225" cy="1580846"/>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6409" name="Text Box 15"/>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9" name="Group 18"/>
          <p:cNvGrpSpPr>
            <a:grpSpLocks/>
          </p:cNvGrpSpPr>
          <p:nvPr/>
        </p:nvGrpSpPr>
        <p:grpSpPr bwMode="auto">
          <a:xfrm>
            <a:off x="6115050" y="4313238"/>
            <a:ext cx="2562225" cy="1658937"/>
            <a:chOff x="0" y="0"/>
            <a:chExt cx="2562225" cy="1658620"/>
          </a:xfrm>
        </p:grpSpPr>
        <p:sp>
          <p:nvSpPr>
            <p:cNvPr id="20" name="Rounded Rectangle 19"/>
            <p:cNvSpPr/>
            <p:nvPr/>
          </p:nvSpPr>
          <p:spPr>
            <a:xfrm>
              <a:off x="0" y="0"/>
              <a:ext cx="2562225" cy="1580848"/>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6407" name="Text Box 18"/>
            <p:cNvSpPr txBox="1">
              <a:spLocks noChangeArrowheads="1"/>
            </p:cNvSpPr>
            <p:nvPr/>
          </p:nvSpPr>
          <p:spPr bwMode="auto">
            <a:xfrm>
              <a:off x="133350" y="1352550"/>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cxnSp>
        <p:nvCxnSpPr>
          <p:cNvPr id="22" name="Straight Connector 21"/>
          <p:cNvCxnSpPr/>
          <p:nvPr/>
        </p:nvCxnSpPr>
        <p:spPr>
          <a:xfrm>
            <a:off x="1695450" y="2932113"/>
            <a:ext cx="56959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5450" y="2932113"/>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533900" y="2741613"/>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391400" y="2922588"/>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95450" y="3951288"/>
            <a:ext cx="0" cy="3619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6402" name="Straight Connector 26"/>
          <p:cNvCxnSpPr>
            <a:cxnSpLocks noChangeShapeType="1"/>
          </p:cNvCxnSpPr>
          <p:nvPr/>
        </p:nvCxnSpPr>
        <p:spPr bwMode="auto">
          <a:xfrm>
            <a:off x="7391400" y="3951288"/>
            <a:ext cx="0" cy="361950"/>
          </a:xfrm>
          <a:prstGeom prst="line">
            <a:avLst/>
          </a:prstGeom>
          <a:noFill/>
          <a:ln w="19050" algn="ctr">
            <a:solidFill>
              <a:srgbClr val="4A7EBB"/>
            </a:solidFill>
            <a:round/>
            <a:headEnd/>
            <a:tailEnd/>
          </a:ln>
        </p:spPr>
      </p:cxnSp>
      <p:cxnSp>
        <p:nvCxnSpPr>
          <p:cNvPr id="16403" name="Straight Connector 27"/>
          <p:cNvCxnSpPr>
            <a:cxnSpLocks noChangeShapeType="1"/>
          </p:cNvCxnSpPr>
          <p:nvPr/>
        </p:nvCxnSpPr>
        <p:spPr bwMode="auto">
          <a:xfrm>
            <a:off x="4533900" y="3951288"/>
            <a:ext cx="0" cy="361950"/>
          </a:xfrm>
          <a:prstGeom prst="line">
            <a:avLst/>
          </a:prstGeom>
          <a:noFill/>
          <a:ln w="19050" algn="ctr">
            <a:solidFill>
              <a:srgbClr val="4A7EBB"/>
            </a:solidFill>
            <a:round/>
            <a:headEnd/>
            <a:tailEnd/>
          </a:ln>
        </p:spPr>
      </p:cxnSp>
      <p:sp>
        <p:nvSpPr>
          <p:cNvPr id="16404" name="Rectangle 26"/>
          <p:cNvSpPr>
            <a:spLocks noChangeArrowheads="1"/>
          </p:cNvSpPr>
          <p:nvPr/>
        </p:nvSpPr>
        <p:spPr bwMode="auto">
          <a:xfrm>
            <a:off x="-381000" y="360363"/>
            <a:ext cx="9144000" cy="457200"/>
          </a:xfrm>
          <a:prstGeom prst="rect">
            <a:avLst/>
          </a:prstGeom>
          <a:noFill/>
          <a:ln w="9525">
            <a:noFill/>
            <a:miter lim="800000"/>
            <a:headEnd/>
            <a:tailEnd/>
          </a:ln>
        </p:spPr>
        <p:txBody>
          <a:bodyPr wrap="none" anchor="ctr">
            <a:spAutoFit/>
          </a:bodyPr>
          <a:lstStyle/>
          <a:p>
            <a:endParaRPr lang="en-US"/>
          </a:p>
        </p:txBody>
      </p:sp>
      <p:sp>
        <p:nvSpPr>
          <p:cNvPr id="16405" name="TextBox 2"/>
          <p:cNvSpPr txBox="1">
            <a:spLocks noChangeArrowheads="1"/>
          </p:cNvSpPr>
          <p:nvPr/>
        </p:nvSpPr>
        <p:spPr bwMode="auto">
          <a:xfrm>
            <a:off x="3222625" y="1608138"/>
            <a:ext cx="2771775" cy="831850"/>
          </a:xfrm>
          <a:prstGeom prst="rect">
            <a:avLst/>
          </a:prstGeom>
          <a:noFill/>
          <a:ln w="9525">
            <a:noFill/>
            <a:miter lim="800000"/>
            <a:headEnd/>
            <a:tailEnd/>
          </a:ln>
        </p:spPr>
        <p:txBody>
          <a:bodyPr>
            <a:spAutoFit/>
          </a:bodyPr>
          <a:lstStyle/>
          <a:p>
            <a:pPr algn="ctr"/>
            <a:r>
              <a:rPr lang="en-US" sz="1600" dirty="0"/>
              <a:t>How many protons, neutrons and electrons </a:t>
            </a:r>
          </a:p>
          <a:p>
            <a:pPr algn="ctr"/>
            <a:r>
              <a:rPr lang="en-US" sz="1600" dirty="0"/>
              <a:t>are in </a:t>
            </a:r>
            <a:r>
              <a:rPr lang="en-US" sz="1600" baseline="30000" dirty="0"/>
              <a:t>36</a:t>
            </a:r>
            <a:r>
              <a:rPr lang="en-US" sz="1600" dirty="0"/>
              <a:t>Cl</a:t>
            </a:r>
            <a:r>
              <a:rPr lang="en-US" sz="1600" baseline="30000" dirty="0"/>
              <a:t>1-</a:t>
            </a:r>
            <a:r>
              <a:rPr lang="en-US" sz="1600" dirty="0"/>
              <a:t>?</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Scaffold for Authors</a:t>
            </a:r>
            <a:endParaRPr lang="en-US" dirty="0"/>
          </a:p>
        </p:txBody>
      </p:sp>
      <p:sp>
        <p:nvSpPr>
          <p:cNvPr id="7" name="Rounded Rectangle 6"/>
          <p:cNvSpPr/>
          <p:nvPr/>
        </p:nvSpPr>
        <p:spPr>
          <a:xfrm>
            <a:off x="61912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dirty="0">
                <a:latin typeface="Calibri"/>
                <a:ea typeface="Calibri"/>
                <a:cs typeface="Times New Roman"/>
              </a:rPr>
              <a:t> </a:t>
            </a:r>
          </a:p>
        </p:txBody>
      </p:sp>
      <p:sp>
        <p:nvSpPr>
          <p:cNvPr id="17412" name="Text Box 5"/>
          <p:cNvSpPr txBox="1">
            <a:spLocks noChangeArrowheads="1"/>
          </p:cNvSpPr>
          <p:nvPr/>
        </p:nvSpPr>
        <p:spPr bwMode="auto">
          <a:xfrm>
            <a:off x="542925" y="3703638"/>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First question you ask yourself.</a:t>
            </a:r>
          </a:p>
        </p:txBody>
      </p:sp>
      <p:sp>
        <p:nvSpPr>
          <p:cNvPr id="17413" name="Text Box 7"/>
          <p:cNvSpPr txBox="1">
            <a:spLocks noChangeArrowheads="1"/>
          </p:cNvSpPr>
          <p:nvPr/>
        </p:nvSpPr>
        <p:spPr bwMode="auto">
          <a:xfrm>
            <a:off x="3352800" y="3730625"/>
            <a:ext cx="2390775" cy="306388"/>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Second question you ask yourself.</a:t>
            </a:r>
          </a:p>
        </p:txBody>
      </p:sp>
      <p:sp>
        <p:nvSpPr>
          <p:cNvPr id="17414" name="Text Box 9"/>
          <p:cNvSpPr txBox="1">
            <a:spLocks noChangeArrowheads="1"/>
          </p:cNvSpPr>
          <p:nvPr/>
        </p:nvSpPr>
        <p:spPr bwMode="auto">
          <a:xfrm>
            <a:off x="6257925" y="3732213"/>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Third question you ask yourself.</a:t>
            </a:r>
          </a:p>
        </p:txBody>
      </p:sp>
      <p:sp>
        <p:nvSpPr>
          <p:cNvPr id="11" name="Rounded Rectangle 10"/>
          <p:cNvSpPr/>
          <p:nvPr/>
        </p:nvSpPr>
        <p:spPr>
          <a:xfrm>
            <a:off x="345757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2" name="Rounded Rectangle 11"/>
          <p:cNvSpPr/>
          <p:nvPr/>
        </p:nvSpPr>
        <p:spPr>
          <a:xfrm>
            <a:off x="6305550"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grpSp>
        <p:nvGrpSpPr>
          <p:cNvPr id="3" name="Group 12"/>
          <p:cNvGrpSpPr>
            <a:grpSpLocks/>
          </p:cNvGrpSpPr>
          <p:nvPr/>
        </p:nvGrpSpPr>
        <p:grpSpPr bwMode="auto">
          <a:xfrm>
            <a:off x="419100" y="4302125"/>
            <a:ext cx="2562225" cy="1649413"/>
            <a:chOff x="0" y="0"/>
            <a:chExt cx="2562225" cy="1649095"/>
          </a:xfrm>
        </p:grpSpPr>
        <p:sp>
          <p:nvSpPr>
            <p:cNvPr id="14" name="Rounded Rectangle 13"/>
            <p:cNvSpPr/>
            <p:nvPr/>
          </p:nvSpPr>
          <p:spPr>
            <a:xfrm>
              <a:off x="0" y="0"/>
              <a:ext cx="2562225" cy="158084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7439" name="Text Box 13"/>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4" name="Group 15"/>
          <p:cNvGrpSpPr>
            <a:grpSpLocks/>
          </p:cNvGrpSpPr>
          <p:nvPr/>
        </p:nvGrpSpPr>
        <p:grpSpPr bwMode="auto">
          <a:xfrm>
            <a:off x="3257550" y="4303713"/>
            <a:ext cx="2562225" cy="1649412"/>
            <a:chOff x="0" y="0"/>
            <a:chExt cx="2562225" cy="1649095"/>
          </a:xfrm>
        </p:grpSpPr>
        <p:sp>
          <p:nvSpPr>
            <p:cNvPr id="17" name="Rounded Rectangle 16"/>
            <p:cNvSpPr/>
            <p:nvPr/>
          </p:nvSpPr>
          <p:spPr>
            <a:xfrm>
              <a:off x="0" y="0"/>
              <a:ext cx="2562225" cy="1580846"/>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7437" name="Text Box 15"/>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8" name="Group 18"/>
          <p:cNvGrpSpPr>
            <a:grpSpLocks/>
          </p:cNvGrpSpPr>
          <p:nvPr/>
        </p:nvGrpSpPr>
        <p:grpSpPr bwMode="auto">
          <a:xfrm>
            <a:off x="6115050" y="4313238"/>
            <a:ext cx="2562225" cy="1658937"/>
            <a:chOff x="0" y="0"/>
            <a:chExt cx="2562225" cy="1658620"/>
          </a:xfrm>
        </p:grpSpPr>
        <p:sp>
          <p:nvSpPr>
            <p:cNvPr id="20" name="Rounded Rectangle 19"/>
            <p:cNvSpPr/>
            <p:nvPr/>
          </p:nvSpPr>
          <p:spPr>
            <a:xfrm>
              <a:off x="0" y="0"/>
              <a:ext cx="2562225" cy="1580848"/>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7435" name="Text Box 18"/>
            <p:cNvSpPr txBox="1">
              <a:spLocks noChangeArrowheads="1"/>
            </p:cNvSpPr>
            <p:nvPr/>
          </p:nvSpPr>
          <p:spPr bwMode="auto">
            <a:xfrm>
              <a:off x="133350" y="1352550"/>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cxnSp>
        <p:nvCxnSpPr>
          <p:cNvPr id="22" name="Straight Connector 21"/>
          <p:cNvCxnSpPr/>
          <p:nvPr/>
        </p:nvCxnSpPr>
        <p:spPr>
          <a:xfrm>
            <a:off x="1695450" y="2932113"/>
            <a:ext cx="56959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5450" y="2932113"/>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533900" y="2741613"/>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391400" y="2922588"/>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95450" y="3951288"/>
            <a:ext cx="0" cy="3619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425" name="Straight Connector 26"/>
          <p:cNvCxnSpPr>
            <a:cxnSpLocks noChangeShapeType="1"/>
          </p:cNvCxnSpPr>
          <p:nvPr/>
        </p:nvCxnSpPr>
        <p:spPr bwMode="auto">
          <a:xfrm>
            <a:off x="7391400" y="3951288"/>
            <a:ext cx="0" cy="361950"/>
          </a:xfrm>
          <a:prstGeom prst="line">
            <a:avLst/>
          </a:prstGeom>
          <a:noFill/>
          <a:ln w="19050" algn="ctr">
            <a:solidFill>
              <a:srgbClr val="4A7EBB"/>
            </a:solidFill>
            <a:round/>
            <a:headEnd/>
            <a:tailEnd/>
          </a:ln>
        </p:spPr>
      </p:cxnSp>
      <p:cxnSp>
        <p:nvCxnSpPr>
          <p:cNvPr id="17426" name="Straight Connector 27"/>
          <p:cNvCxnSpPr>
            <a:cxnSpLocks noChangeShapeType="1"/>
          </p:cNvCxnSpPr>
          <p:nvPr/>
        </p:nvCxnSpPr>
        <p:spPr bwMode="auto">
          <a:xfrm>
            <a:off x="4533900" y="3951288"/>
            <a:ext cx="0" cy="361950"/>
          </a:xfrm>
          <a:prstGeom prst="line">
            <a:avLst/>
          </a:prstGeom>
          <a:noFill/>
          <a:ln w="19050" algn="ctr">
            <a:solidFill>
              <a:srgbClr val="4A7EBB"/>
            </a:solidFill>
            <a:round/>
            <a:headEnd/>
            <a:tailEnd/>
          </a:ln>
        </p:spPr>
      </p:cxnSp>
      <p:sp>
        <p:nvSpPr>
          <p:cNvPr id="17427" name="Rectangle 26"/>
          <p:cNvSpPr>
            <a:spLocks noChangeArrowheads="1"/>
          </p:cNvSpPr>
          <p:nvPr/>
        </p:nvSpPr>
        <p:spPr bwMode="auto">
          <a:xfrm>
            <a:off x="-381000" y="360363"/>
            <a:ext cx="9144000" cy="457200"/>
          </a:xfrm>
          <a:prstGeom prst="rect">
            <a:avLst/>
          </a:prstGeom>
          <a:noFill/>
          <a:ln w="9525">
            <a:noFill/>
            <a:miter lim="800000"/>
            <a:headEnd/>
            <a:tailEnd/>
          </a:ln>
        </p:spPr>
        <p:txBody>
          <a:bodyPr wrap="none" anchor="ctr">
            <a:spAutoFit/>
          </a:bodyPr>
          <a:lstStyle/>
          <a:p>
            <a:endParaRPr lang="en-US"/>
          </a:p>
        </p:txBody>
      </p:sp>
      <p:grpSp>
        <p:nvGrpSpPr>
          <p:cNvPr id="9" name="Group 29"/>
          <p:cNvGrpSpPr>
            <a:grpSpLocks/>
          </p:cNvGrpSpPr>
          <p:nvPr/>
        </p:nvGrpSpPr>
        <p:grpSpPr bwMode="auto">
          <a:xfrm>
            <a:off x="3222625" y="1608138"/>
            <a:ext cx="2771775" cy="1228725"/>
            <a:chOff x="3222045" y="1608005"/>
            <a:chExt cx="2771775" cy="1228725"/>
          </a:xfrm>
        </p:grpSpPr>
        <p:grpSp>
          <p:nvGrpSpPr>
            <p:cNvPr id="10" name="Group 3"/>
            <p:cNvGrpSpPr>
              <a:grpSpLocks/>
            </p:cNvGrpSpPr>
            <p:nvPr/>
          </p:nvGrpSpPr>
          <p:grpSpPr bwMode="auto">
            <a:xfrm>
              <a:off x="3305175" y="1608005"/>
              <a:ext cx="2505075" cy="1228725"/>
              <a:chOff x="0" y="0"/>
              <a:chExt cx="2505075" cy="1228725"/>
            </a:xfrm>
          </p:grpSpPr>
          <p:sp>
            <p:nvSpPr>
              <p:cNvPr id="5" name="Rounded Rectangle 4"/>
              <p:cNvSpPr/>
              <p:nvPr/>
            </p:nvSpPr>
            <p:spPr>
              <a:xfrm>
                <a:off x="-580" y="0"/>
                <a:ext cx="2505075" cy="1104900"/>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spcBef>
                    <a:spcPts val="0"/>
                  </a:spcBef>
                  <a:spcAft>
                    <a:spcPts val="0"/>
                  </a:spcAft>
                  <a:defRPr/>
                </a:pPr>
                <a:r>
                  <a:rPr lang="en-US" sz="1100">
                    <a:ea typeface="Calibri"/>
                    <a:cs typeface="Times New Roman"/>
                  </a:rPr>
                  <a:t> </a:t>
                </a:r>
              </a:p>
            </p:txBody>
          </p:sp>
          <p:sp>
            <p:nvSpPr>
              <p:cNvPr id="6" name="Text Box 3"/>
              <p:cNvSpPr txBox="1"/>
              <p:nvPr/>
            </p:nvSpPr>
            <p:spPr>
              <a:xfrm>
                <a:off x="228020" y="857250"/>
                <a:ext cx="2000250" cy="3714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a:spcBef>
                    <a:spcPts val="0"/>
                  </a:spcBef>
                  <a:spcAft>
                    <a:spcPts val="0"/>
                  </a:spcAft>
                  <a:defRPr/>
                </a:pPr>
                <a:r>
                  <a:rPr lang="en-US" sz="1100">
                    <a:ea typeface="Calibri"/>
                    <a:cs typeface="Times New Roman"/>
                  </a:rPr>
                  <a:t>Assessment Question</a:t>
                </a:r>
              </a:p>
            </p:txBody>
          </p:sp>
        </p:grpSp>
        <p:sp>
          <p:nvSpPr>
            <p:cNvPr id="17431" name="TextBox 2"/>
            <p:cNvSpPr txBox="1">
              <a:spLocks noChangeArrowheads="1"/>
            </p:cNvSpPr>
            <p:nvPr/>
          </p:nvSpPr>
          <p:spPr bwMode="auto">
            <a:xfrm>
              <a:off x="3222045" y="1664172"/>
              <a:ext cx="2771775" cy="830997"/>
            </a:xfrm>
            <a:prstGeom prst="rect">
              <a:avLst/>
            </a:prstGeom>
            <a:noFill/>
            <a:ln w="9525">
              <a:noFill/>
              <a:miter lim="800000"/>
              <a:headEnd/>
              <a:tailEnd/>
            </a:ln>
          </p:spPr>
          <p:txBody>
            <a:bodyPr>
              <a:spAutoFit/>
            </a:bodyPr>
            <a:lstStyle/>
            <a:p>
              <a:pPr algn="ctr"/>
              <a:r>
                <a:rPr lang="en-US" sz="1600"/>
                <a:t>How many protons, neutrons and electrons </a:t>
              </a:r>
            </a:p>
            <a:p>
              <a:pPr algn="ctr"/>
              <a:r>
                <a:rPr lang="en-US" sz="1600"/>
                <a:t>are in </a:t>
              </a:r>
              <a:r>
                <a:rPr lang="en-US" sz="1600" baseline="30000"/>
                <a:t>36</a:t>
              </a:r>
              <a:r>
                <a:rPr lang="en-US" sz="1600"/>
                <a:t>Cl</a:t>
              </a:r>
              <a:r>
                <a:rPr lang="en-US" sz="1600" baseline="30000"/>
                <a:t>1-</a:t>
              </a:r>
              <a:r>
                <a:rPr lang="en-US" sz="1600"/>
                <a:t>?</a:t>
              </a:r>
            </a:p>
          </p:txBody>
        </p:sp>
      </p:grpSp>
      <p:sp>
        <p:nvSpPr>
          <p:cNvPr id="17429" name="TextBox 30"/>
          <p:cNvSpPr txBox="1">
            <a:spLocks noChangeArrowheads="1"/>
          </p:cNvSpPr>
          <p:nvPr/>
        </p:nvSpPr>
        <p:spPr bwMode="auto">
          <a:xfrm>
            <a:off x="619125" y="3144838"/>
            <a:ext cx="2171700" cy="584200"/>
          </a:xfrm>
          <a:prstGeom prst="rect">
            <a:avLst/>
          </a:prstGeom>
          <a:noFill/>
          <a:ln w="9525">
            <a:noFill/>
            <a:miter lim="800000"/>
            <a:headEnd/>
            <a:tailEnd/>
          </a:ln>
        </p:spPr>
        <p:txBody>
          <a:bodyPr>
            <a:spAutoFit/>
          </a:bodyPr>
          <a:lstStyle/>
          <a:p>
            <a:r>
              <a:rPr lang="en-US" sz="1600"/>
              <a:t>What is the atomic number for chlorine?</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Scaffold for Authors</a:t>
            </a:r>
            <a:endParaRPr lang="en-US" dirty="0"/>
          </a:p>
        </p:txBody>
      </p:sp>
      <p:sp>
        <p:nvSpPr>
          <p:cNvPr id="7" name="Rounded Rectangle 6"/>
          <p:cNvSpPr/>
          <p:nvPr/>
        </p:nvSpPr>
        <p:spPr>
          <a:xfrm>
            <a:off x="61912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dirty="0">
                <a:latin typeface="Calibri"/>
                <a:ea typeface="Calibri"/>
                <a:cs typeface="Times New Roman"/>
              </a:rPr>
              <a:t> </a:t>
            </a:r>
          </a:p>
        </p:txBody>
      </p:sp>
      <p:sp>
        <p:nvSpPr>
          <p:cNvPr id="18436" name="Text Box 5"/>
          <p:cNvSpPr txBox="1">
            <a:spLocks noChangeArrowheads="1"/>
          </p:cNvSpPr>
          <p:nvPr/>
        </p:nvSpPr>
        <p:spPr bwMode="auto">
          <a:xfrm>
            <a:off x="542925" y="3703638"/>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First question you ask yourself.</a:t>
            </a:r>
          </a:p>
        </p:txBody>
      </p:sp>
      <p:sp>
        <p:nvSpPr>
          <p:cNvPr id="18437" name="Text Box 7"/>
          <p:cNvSpPr txBox="1">
            <a:spLocks noChangeArrowheads="1"/>
          </p:cNvSpPr>
          <p:nvPr/>
        </p:nvSpPr>
        <p:spPr bwMode="auto">
          <a:xfrm>
            <a:off x="3352800" y="3730625"/>
            <a:ext cx="2390775" cy="306388"/>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Second question you ask yourself.</a:t>
            </a:r>
          </a:p>
        </p:txBody>
      </p:sp>
      <p:sp>
        <p:nvSpPr>
          <p:cNvPr id="18438" name="Text Box 9"/>
          <p:cNvSpPr txBox="1">
            <a:spLocks noChangeArrowheads="1"/>
          </p:cNvSpPr>
          <p:nvPr/>
        </p:nvSpPr>
        <p:spPr bwMode="auto">
          <a:xfrm>
            <a:off x="6257925" y="3732213"/>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Third question you ask yourself.</a:t>
            </a:r>
          </a:p>
        </p:txBody>
      </p:sp>
      <p:sp>
        <p:nvSpPr>
          <p:cNvPr id="11" name="Rounded Rectangle 10"/>
          <p:cNvSpPr/>
          <p:nvPr/>
        </p:nvSpPr>
        <p:spPr>
          <a:xfrm>
            <a:off x="345757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2" name="Rounded Rectangle 11"/>
          <p:cNvSpPr/>
          <p:nvPr/>
        </p:nvSpPr>
        <p:spPr>
          <a:xfrm>
            <a:off x="6305550"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grpSp>
        <p:nvGrpSpPr>
          <p:cNvPr id="3" name="Group 12"/>
          <p:cNvGrpSpPr>
            <a:grpSpLocks/>
          </p:cNvGrpSpPr>
          <p:nvPr/>
        </p:nvGrpSpPr>
        <p:grpSpPr bwMode="auto">
          <a:xfrm>
            <a:off x="419100" y="4302125"/>
            <a:ext cx="2562225" cy="1649413"/>
            <a:chOff x="0" y="0"/>
            <a:chExt cx="2562225" cy="1649095"/>
          </a:xfrm>
        </p:grpSpPr>
        <p:sp>
          <p:nvSpPr>
            <p:cNvPr id="14" name="Rounded Rectangle 13"/>
            <p:cNvSpPr/>
            <p:nvPr/>
          </p:nvSpPr>
          <p:spPr>
            <a:xfrm>
              <a:off x="0" y="0"/>
              <a:ext cx="2562225" cy="158084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8464" name="Text Box 13"/>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4" name="Group 15"/>
          <p:cNvGrpSpPr>
            <a:grpSpLocks/>
          </p:cNvGrpSpPr>
          <p:nvPr/>
        </p:nvGrpSpPr>
        <p:grpSpPr bwMode="auto">
          <a:xfrm>
            <a:off x="3257550" y="4303713"/>
            <a:ext cx="2562225" cy="1649412"/>
            <a:chOff x="0" y="0"/>
            <a:chExt cx="2562225" cy="1649095"/>
          </a:xfrm>
        </p:grpSpPr>
        <p:sp>
          <p:nvSpPr>
            <p:cNvPr id="17" name="Rounded Rectangle 16"/>
            <p:cNvSpPr/>
            <p:nvPr/>
          </p:nvSpPr>
          <p:spPr>
            <a:xfrm>
              <a:off x="0" y="0"/>
              <a:ext cx="2562225" cy="1580846"/>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8462" name="Text Box 15"/>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8" name="Group 18"/>
          <p:cNvGrpSpPr>
            <a:grpSpLocks/>
          </p:cNvGrpSpPr>
          <p:nvPr/>
        </p:nvGrpSpPr>
        <p:grpSpPr bwMode="auto">
          <a:xfrm>
            <a:off x="6115050" y="4313238"/>
            <a:ext cx="2562225" cy="1658937"/>
            <a:chOff x="0" y="0"/>
            <a:chExt cx="2562225" cy="1658620"/>
          </a:xfrm>
        </p:grpSpPr>
        <p:sp>
          <p:nvSpPr>
            <p:cNvPr id="20" name="Rounded Rectangle 19"/>
            <p:cNvSpPr/>
            <p:nvPr/>
          </p:nvSpPr>
          <p:spPr>
            <a:xfrm>
              <a:off x="0" y="0"/>
              <a:ext cx="2562225" cy="1580848"/>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8460" name="Text Box 18"/>
            <p:cNvSpPr txBox="1">
              <a:spLocks noChangeArrowheads="1"/>
            </p:cNvSpPr>
            <p:nvPr/>
          </p:nvSpPr>
          <p:spPr bwMode="auto">
            <a:xfrm>
              <a:off x="133350" y="1352550"/>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cxnSp>
        <p:nvCxnSpPr>
          <p:cNvPr id="22" name="Straight Connector 21"/>
          <p:cNvCxnSpPr/>
          <p:nvPr/>
        </p:nvCxnSpPr>
        <p:spPr>
          <a:xfrm>
            <a:off x="1695450" y="2932113"/>
            <a:ext cx="56959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5450" y="2932113"/>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533900" y="2741613"/>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391400" y="2922588"/>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95450" y="3951288"/>
            <a:ext cx="0" cy="3619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8449" name="Straight Connector 26"/>
          <p:cNvCxnSpPr>
            <a:cxnSpLocks noChangeShapeType="1"/>
          </p:cNvCxnSpPr>
          <p:nvPr/>
        </p:nvCxnSpPr>
        <p:spPr bwMode="auto">
          <a:xfrm>
            <a:off x="7391400" y="3951288"/>
            <a:ext cx="0" cy="361950"/>
          </a:xfrm>
          <a:prstGeom prst="line">
            <a:avLst/>
          </a:prstGeom>
          <a:noFill/>
          <a:ln w="19050" algn="ctr">
            <a:solidFill>
              <a:srgbClr val="4A7EBB"/>
            </a:solidFill>
            <a:round/>
            <a:headEnd/>
            <a:tailEnd/>
          </a:ln>
        </p:spPr>
      </p:cxnSp>
      <p:cxnSp>
        <p:nvCxnSpPr>
          <p:cNvPr id="18450" name="Straight Connector 27"/>
          <p:cNvCxnSpPr>
            <a:cxnSpLocks noChangeShapeType="1"/>
          </p:cNvCxnSpPr>
          <p:nvPr/>
        </p:nvCxnSpPr>
        <p:spPr bwMode="auto">
          <a:xfrm>
            <a:off x="4533900" y="3951288"/>
            <a:ext cx="0" cy="361950"/>
          </a:xfrm>
          <a:prstGeom prst="line">
            <a:avLst/>
          </a:prstGeom>
          <a:noFill/>
          <a:ln w="19050" algn="ctr">
            <a:solidFill>
              <a:srgbClr val="4A7EBB"/>
            </a:solidFill>
            <a:round/>
            <a:headEnd/>
            <a:tailEnd/>
          </a:ln>
        </p:spPr>
      </p:cxnSp>
      <p:sp>
        <p:nvSpPr>
          <p:cNvPr id="18451" name="Rectangle 26"/>
          <p:cNvSpPr>
            <a:spLocks noChangeArrowheads="1"/>
          </p:cNvSpPr>
          <p:nvPr/>
        </p:nvSpPr>
        <p:spPr bwMode="auto">
          <a:xfrm>
            <a:off x="-381000" y="360363"/>
            <a:ext cx="9144000" cy="457200"/>
          </a:xfrm>
          <a:prstGeom prst="rect">
            <a:avLst/>
          </a:prstGeom>
          <a:noFill/>
          <a:ln w="9525">
            <a:noFill/>
            <a:miter lim="800000"/>
            <a:headEnd/>
            <a:tailEnd/>
          </a:ln>
        </p:spPr>
        <p:txBody>
          <a:bodyPr wrap="none" anchor="ctr">
            <a:spAutoFit/>
          </a:bodyPr>
          <a:lstStyle/>
          <a:p>
            <a:endParaRPr lang="en-US"/>
          </a:p>
        </p:txBody>
      </p:sp>
      <p:grpSp>
        <p:nvGrpSpPr>
          <p:cNvPr id="9" name="Group 29"/>
          <p:cNvGrpSpPr>
            <a:grpSpLocks/>
          </p:cNvGrpSpPr>
          <p:nvPr/>
        </p:nvGrpSpPr>
        <p:grpSpPr bwMode="auto">
          <a:xfrm>
            <a:off x="3222625" y="1608138"/>
            <a:ext cx="2771775" cy="1228725"/>
            <a:chOff x="3222045" y="1608005"/>
            <a:chExt cx="2771775" cy="1228725"/>
          </a:xfrm>
        </p:grpSpPr>
        <p:grpSp>
          <p:nvGrpSpPr>
            <p:cNvPr id="10" name="Group 3"/>
            <p:cNvGrpSpPr>
              <a:grpSpLocks/>
            </p:cNvGrpSpPr>
            <p:nvPr/>
          </p:nvGrpSpPr>
          <p:grpSpPr bwMode="auto">
            <a:xfrm>
              <a:off x="3305175" y="1608005"/>
              <a:ext cx="2505075" cy="1228725"/>
              <a:chOff x="0" y="0"/>
              <a:chExt cx="2505075" cy="1228725"/>
            </a:xfrm>
          </p:grpSpPr>
          <p:sp>
            <p:nvSpPr>
              <p:cNvPr id="5" name="Rounded Rectangle 4"/>
              <p:cNvSpPr/>
              <p:nvPr/>
            </p:nvSpPr>
            <p:spPr>
              <a:xfrm>
                <a:off x="-580" y="0"/>
                <a:ext cx="2505075" cy="1104900"/>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spcBef>
                    <a:spcPts val="0"/>
                  </a:spcBef>
                  <a:spcAft>
                    <a:spcPts val="0"/>
                  </a:spcAft>
                  <a:defRPr/>
                </a:pPr>
                <a:r>
                  <a:rPr lang="en-US" sz="1100">
                    <a:ea typeface="Calibri"/>
                    <a:cs typeface="Times New Roman"/>
                  </a:rPr>
                  <a:t> </a:t>
                </a:r>
              </a:p>
            </p:txBody>
          </p:sp>
          <p:sp>
            <p:nvSpPr>
              <p:cNvPr id="6" name="Text Box 3"/>
              <p:cNvSpPr txBox="1"/>
              <p:nvPr/>
            </p:nvSpPr>
            <p:spPr>
              <a:xfrm>
                <a:off x="228020" y="857250"/>
                <a:ext cx="2000250" cy="3714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a:spcBef>
                    <a:spcPts val="0"/>
                  </a:spcBef>
                  <a:spcAft>
                    <a:spcPts val="0"/>
                  </a:spcAft>
                  <a:defRPr/>
                </a:pPr>
                <a:r>
                  <a:rPr lang="en-US" sz="1100">
                    <a:ea typeface="Calibri"/>
                    <a:cs typeface="Times New Roman"/>
                  </a:rPr>
                  <a:t>Assessment Question</a:t>
                </a:r>
              </a:p>
            </p:txBody>
          </p:sp>
        </p:grpSp>
        <p:sp>
          <p:nvSpPr>
            <p:cNvPr id="18456" name="TextBox 2"/>
            <p:cNvSpPr txBox="1">
              <a:spLocks noChangeArrowheads="1"/>
            </p:cNvSpPr>
            <p:nvPr/>
          </p:nvSpPr>
          <p:spPr bwMode="auto">
            <a:xfrm>
              <a:off x="3222045" y="1664172"/>
              <a:ext cx="2771775" cy="830997"/>
            </a:xfrm>
            <a:prstGeom prst="rect">
              <a:avLst/>
            </a:prstGeom>
            <a:noFill/>
            <a:ln w="9525">
              <a:noFill/>
              <a:miter lim="800000"/>
              <a:headEnd/>
              <a:tailEnd/>
            </a:ln>
          </p:spPr>
          <p:txBody>
            <a:bodyPr>
              <a:spAutoFit/>
            </a:bodyPr>
            <a:lstStyle/>
            <a:p>
              <a:pPr algn="ctr"/>
              <a:r>
                <a:rPr lang="en-US" sz="1600"/>
                <a:t>How many protons, neutrons and electrons </a:t>
              </a:r>
            </a:p>
            <a:p>
              <a:pPr algn="ctr"/>
              <a:r>
                <a:rPr lang="en-US" sz="1600"/>
                <a:t>are in </a:t>
              </a:r>
              <a:r>
                <a:rPr lang="en-US" sz="1600" baseline="30000"/>
                <a:t>36</a:t>
              </a:r>
              <a:r>
                <a:rPr lang="en-US" sz="1600"/>
                <a:t>Cl</a:t>
              </a:r>
              <a:r>
                <a:rPr lang="en-US" sz="1600" baseline="30000"/>
                <a:t>1-</a:t>
              </a:r>
              <a:r>
                <a:rPr lang="en-US" sz="1600"/>
                <a:t>?</a:t>
              </a:r>
            </a:p>
          </p:txBody>
        </p:sp>
      </p:grpSp>
      <p:sp>
        <p:nvSpPr>
          <p:cNvPr id="18453" name="TextBox 30"/>
          <p:cNvSpPr txBox="1">
            <a:spLocks noChangeArrowheads="1"/>
          </p:cNvSpPr>
          <p:nvPr/>
        </p:nvSpPr>
        <p:spPr bwMode="auto">
          <a:xfrm>
            <a:off x="619125" y="3144838"/>
            <a:ext cx="2171700" cy="584200"/>
          </a:xfrm>
          <a:prstGeom prst="rect">
            <a:avLst/>
          </a:prstGeom>
          <a:noFill/>
          <a:ln w="9525">
            <a:noFill/>
            <a:miter lim="800000"/>
            <a:headEnd/>
            <a:tailEnd/>
          </a:ln>
        </p:spPr>
        <p:txBody>
          <a:bodyPr>
            <a:spAutoFit/>
          </a:bodyPr>
          <a:lstStyle/>
          <a:p>
            <a:pPr algn="ctr"/>
            <a:r>
              <a:rPr lang="en-US" sz="1600"/>
              <a:t>What is the atomic number for chlorine?</a:t>
            </a:r>
          </a:p>
        </p:txBody>
      </p:sp>
      <p:sp>
        <p:nvSpPr>
          <p:cNvPr id="18454" name="TextBox 31"/>
          <p:cNvSpPr txBox="1">
            <a:spLocks noChangeArrowheads="1"/>
          </p:cNvSpPr>
          <p:nvPr/>
        </p:nvSpPr>
        <p:spPr bwMode="auto">
          <a:xfrm>
            <a:off x="458788" y="4294188"/>
            <a:ext cx="2439987" cy="1323975"/>
          </a:xfrm>
          <a:prstGeom prst="rect">
            <a:avLst/>
          </a:prstGeom>
          <a:noFill/>
          <a:ln w="9525">
            <a:noFill/>
            <a:miter lim="800000"/>
            <a:headEnd/>
            <a:tailEnd/>
          </a:ln>
        </p:spPr>
        <p:txBody>
          <a:bodyPr>
            <a:spAutoFit/>
          </a:bodyPr>
          <a:lstStyle/>
          <a:p>
            <a:pPr marL="285750" indent="-285750">
              <a:buFont typeface="Arial" charset="0"/>
              <a:buChar char="•"/>
            </a:pPr>
            <a:r>
              <a:rPr lang="en-US" sz="1600"/>
              <a:t>Atomic numbers are found on the periodic table (whole number)</a:t>
            </a:r>
          </a:p>
          <a:p>
            <a:pPr marL="285750" indent="-285750">
              <a:buFont typeface="Arial" charset="0"/>
              <a:buChar char="•"/>
            </a:pPr>
            <a:r>
              <a:rPr lang="en-US" sz="1600"/>
              <a:t>Atomic # = # of protons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Future Goals </a:t>
            </a:r>
            <a:br>
              <a:rPr lang="en-US" dirty="0" smtClean="0"/>
            </a:br>
            <a:r>
              <a:rPr lang="en-US" dirty="0" smtClean="0">
                <a:latin typeface="Trebuchet MS" charset="0"/>
              </a:rPr>
              <a:t> for learning about POGIL</a:t>
            </a:r>
            <a:endParaRPr lang="en-US" dirty="0"/>
          </a:p>
        </p:txBody>
      </p:sp>
      <p:sp>
        <p:nvSpPr>
          <p:cNvPr id="3" name="Content Placeholder 2"/>
          <p:cNvSpPr>
            <a:spLocks noGrp="1"/>
          </p:cNvSpPr>
          <p:nvPr>
            <p:ph idx="1"/>
          </p:nvPr>
        </p:nvSpPr>
        <p:spPr/>
        <p:txBody>
          <a:bodyPr>
            <a:normAutofit/>
          </a:bodyPr>
          <a:lstStyle/>
          <a:p>
            <a:r>
              <a:rPr lang="en-US" dirty="0" smtClean="0"/>
              <a:t>1. Develop Robust Models</a:t>
            </a:r>
          </a:p>
          <a:p>
            <a:r>
              <a:rPr lang="en-US" dirty="0" smtClean="0"/>
              <a:t>2. Learn more about classroom facilitation</a:t>
            </a:r>
          </a:p>
          <a:p>
            <a:r>
              <a:rPr lang="en-US" dirty="0" smtClean="0"/>
              <a:t>3. Use the Learning Cycle to write more questions</a:t>
            </a:r>
          </a:p>
          <a:p>
            <a:pPr lvl="1"/>
            <a:r>
              <a:rPr lang="en-US" dirty="0" smtClean="0"/>
              <a:t>1. Explore the model</a:t>
            </a:r>
          </a:p>
          <a:p>
            <a:pPr lvl="1"/>
            <a:r>
              <a:rPr lang="en-US" dirty="0" smtClean="0"/>
              <a:t>2. Develop concept</a:t>
            </a:r>
          </a:p>
          <a:p>
            <a:pPr lvl="1"/>
            <a:r>
              <a:rPr lang="en-US" dirty="0" smtClean="0"/>
              <a:t>3. Application</a:t>
            </a:r>
          </a:p>
          <a:p>
            <a:pPr lvl="1">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Scaffold for Authors</a:t>
            </a:r>
            <a:endParaRPr lang="en-US" dirty="0"/>
          </a:p>
        </p:txBody>
      </p:sp>
      <p:sp>
        <p:nvSpPr>
          <p:cNvPr id="7" name="Rounded Rectangle 6"/>
          <p:cNvSpPr/>
          <p:nvPr/>
        </p:nvSpPr>
        <p:spPr>
          <a:xfrm>
            <a:off x="61912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dirty="0">
                <a:latin typeface="Calibri"/>
                <a:ea typeface="Calibri"/>
                <a:cs typeface="Times New Roman"/>
              </a:rPr>
              <a:t> </a:t>
            </a:r>
          </a:p>
        </p:txBody>
      </p:sp>
      <p:sp>
        <p:nvSpPr>
          <p:cNvPr id="19460" name="Text Box 5"/>
          <p:cNvSpPr txBox="1">
            <a:spLocks noChangeArrowheads="1"/>
          </p:cNvSpPr>
          <p:nvPr/>
        </p:nvSpPr>
        <p:spPr bwMode="auto">
          <a:xfrm>
            <a:off x="542925" y="3703638"/>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First question you ask yourself.</a:t>
            </a:r>
          </a:p>
        </p:txBody>
      </p:sp>
      <p:sp>
        <p:nvSpPr>
          <p:cNvPr id="19461" name="Text Box 7"/>
          <p:cNvSpPr txBox="1">
            <a:spLocks noChangeArrowheads="1"/>
          </p:cNvSpPr>
          <p:nvPr/>
        </p:nvSpPr>
        <p:spPr bwMode="auto">
          <a:xfrm>
            <a:off x="3352800" y="3730625"/>
            <a:ext cx="2390775" cy="306388"/>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Second question you ask yourself.</a:t>
            </a:r>
          </a:p>
        </p:txBody>
      </p:sp>
      <p:sp>
        <p:nvSpPr>
          <p:cNvPr id="19462" name="Text Box 9"/>
          <p:cNvSpPr txBox="1">
            <a:spLocks noChangeArrowheads="1"/>
          </p:cNvSpPr>
          <p:nvPr/>
        </p:nvSpPr>
        <p:spPr bwMode="auto">
          <a:xfrm>
            <a:off x="6257925" y="3732213"/>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Third question you ask yourself.</a:t>
            </a:r>
          </a:p>
        </p:txBody>
      </p:sp>
      <p:sp>
        <p:nvSpPr>
          <p:cNvPr id="11" name="Rounded Rectangle 10"/>
          <p:cNvSpPr/>
          <p:nvPr/>
        </p:nvSpPr>
        <p:spPr>
          <a:xfrm>
            <a:off x="345757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2" name="Rounded Rectangle 11"/>
          <p:cNvSpPr/>
          <p:nvPr/>
        </p:nvSpPr>
        <p:spPr>
          <a:xfrm>
            <a:off x="6305550"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grpSp>
        <p:nvGrpSpPr>
          <p:cNvPr id="3" name="Group 12"/>
          <p:cNvGrpSpPr>
            <a:grpSpLocks/>
          </p:cNvGrpSpPr>
          <p:nvPr/>
        </p:nvGrpSpPr>
        <p:grpSpPr bwMode="auto">
          <a:xfrm>
            <a:off x="419100" y="4302125"/>
            <a:ext cx="2562225" cy="1649413"/>
            <a:chOff x="0" y="0"/>
            <a:chExt cx="2562225" cy="1649095"/>
          </a:xfrm>
        </p:grpSpPr>
        <p:sp>
          <p:nvSpPr>
            <p:cNvPr id="14" name="Rounded Rectangle 13"/>
            <p:cNvSpPr/>
            <p:nvPr/>
          </p:nvSpPr>
          <p:spPr>
            <a:xfrm>
              <a:off x="0" y="0"/>
              <a:ext cx="2562225" cy="158084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9489" name="Text Box 13"/>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4" name="Group 15"/>
          <p:cNvGrpSpPr>
            <a:grpSpLocks/>
          </p:cNvGrpSpPr>
          <p:nvPr/>
        </p:nvGrpSpPr>
        <p:grpSpPr bwMode="auto">
          <a:xfrm>
            <a:off x="3257550" y="4303713"/>
            <a:ext cx="2562225" cy="1649412"/>
            <a:chOff x="0" y="0"/>
            <a:chExt cx="2562225" cy="1649095"/>
          </a:xfrm>
        </p:grpSpPr>
        <p:sp>
          <p:nvSpPr>
            <p:cNvPr id="17" name="Rounded Rectangle 16"/>
            <p:cNvSpPr/>
            <p:nvPr/>
          </p:nvSpPr>
          <p:spPr>
            <a:xfrm>
              <a:off x="0" y="0"/>
              <a:ext cx="2562225" cy="1580846"/>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9487" name="Text Box 15"/>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8" name="Group 18"/>
          <p:cNvGrpSpPr>
            <a:grpSpLocks/>
          </p:cNvGrpSpPr>
          <p:nvPr/>
        </p:nvGrpSpPr>
        <p:grpSpPr bwMode="auto">
          <a:xfrm>
            <a:off x="6115050" y="4313238"/>
            <a:ext cx="2562225" cy="1658937"/>
            <a:chOff x="0" y="0"/>
            <a:chExt cx="2562225" cy="1658620"/>
          </a:xfrm>
        </p:grpSpPr>
        <p:sp>
          <p:nvSpPr>
            <p:cNvPr id="20" name="Rounded Rectangle 19"/>
            <p:cNvSpPr/>
            <p:nvPr/>
          </p:nvSpPr>
          <p:spPr>
            <a:xfrm>
              <a:off x="0" y="0"/>
              <a:ext cx="2562225" cy="1580848"/>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9485" name="Text Box 18"/>
            <p:cNvSpPr txBox="1">
              <a:spLocks noChangeArrowheads="1"/>
            </p:cNvSpPr>
            <p:nvPr/>
          </p:nvSpPr>
          <p:spPr bwMode="auto">
            <a:xfrm>
              <a:off x="133350" y="1352550"/>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cxnSp>
        <p:nvCxnSpPr>
          <p:cNvPr id="22" name="Straight Connector 21"/>
          <p:cNvCxnSpPr/>
          <p:nvPr/>
        </p:nvCxnSpPr>
        <p:spPr>
          <a:xfrm>
            <a:off x="1695450" y="2932113"/>
            <a:ext cx="56959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5450" y="2932113"/>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533900" y="2741613"/>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391400" y="2922588"/>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95450" y="3951288"/>
            <a:ext cx="0" cy="3619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9473" name="Straight Connector 26"/>
          <p:cNvCxnSpPr>
            <a:cxnSpLocks noChangeShapeType="1"/>
          </p:cNvCxnSpPr>
          <p:nvPr/>
        </p:nvCxnSpPr>
        <p:spPr bwMode="auto">
          <a:xfrm>
            <a:off x="7391400" y="3951288"/>
            <a:ext cx="0" cy="361950"/>
          </a:xfrm>
          <a:prstGeom prst="line">
            <a:avLst/>
          </a:prstGeom>
          <a:noFill/>
          <a:ln w="19050" algn="ctr">
            <a:solidFill>
              <a:srgbClr val="4A7EBB"/>
            </a:solidFill>
            <a:round/>
            <a:headEnd/>
            <a:tailEnd/>
          </a:ln>
        </p:spPr>
      </p:cxnSp>
      <p:cxnSp>
        <p:nvCxnSpPr>
          <p:cNvPr id="19474" name="Straight Connector 27"/>
          <p:cNvCxnSpPr>
            <a:cxnSpLocks noChangeShapeType="1"/>
          </p:cNvCxnSpPr>
          <p:nvPr/>
        </p:nvCxnSpPr>
        <p:spPr bwMode="auto">
          <a:xfrm>
            <a:off x="4533900" y="3951288"/>
            <a:ext cx="0" cy="361950"/>
          </a:xfrm>
          <a:prstGeom prst="line">
            <a:avLst/>
          </a:prstGeom>
          <a:noFill/>
          <a:ln w="19050" algn="ctr">
            <a:solidFill>
              <a:srgbClr val="4A7EBB"/>
            </a:solidFill>
            <a:round/>
            <a:headEnd/>
            <a:tailEnd/>
          </a:ln>
        </p:spPr>
      </p:cxnSp>
      <p:sp>
        <p:nvSpPr>
          <p:cNvPr id="19475" name="Rectangle 26"/>
          <p:cNvSpPr>
            <a:spLocks noChangeArrowheads="1"/>
          </p:cNvSpPr>
          <p:nvPr/>
        </p:nvSpPr>
        <p:spPr bwMode="auto">
          <a:xfrm>
            <a:off x="-381000" y="360363"/>
            <a:ext cx="9144000" cy="457200"/>
          </a:xfrm>
          <a:prstGeom prst="rect">
            <a:avLst/>
          </a:prstGeom>
          <a:noFill/>
          <a:ln w="9525">
            <a:noFill/>
            <a:miter lim="800000"/>
            <a:headEnd/>
            <a:tailEnd/>
          </a:ln>
        </p:spPr>
        <p:txBody>
          <a:bodyPr wrap="none" anchor="ctr">
            <a:spAutoFit/>
          </a:bodyPr>
          <a:lstStyle/>
          <a:p>
            <a:endParaRPr lang="en-US"/>
          </a:p>
        </p:txBody>
      </p:sp>
      <p:grpSp>
        <p:nvGrpSpPr>
          <p:cNvPr id="9" name="Group 29"/>
          <p:cNvGrpSpPr>
            <a:grpSpLocks/>
          </p:cNvGrpSpPr>
          <p:nvPr/>
        </p:nvGrpSpPr>
        <p:grpSpPr bwMode="auto">
          <a:xfrm>
            <a:off x="3222625" y="1608138"/>
            <a:ext cx="2771775" cy="1228725"/>
            <a:chOff x="3222045" y="1608005"/>
            <a:chExt cx="2771775" cy="1228725"/>
          </a:xfrm>
        </p:grpSpPr>
        <p:grpSp>
          <p:nvGrpSpPr>
            <p:cNvPr id="10" name="Group 3"/>
            <p:cNvGrpSpPr>
              <a:grpSpLocks/>
            </p:cNvGrpSpPr>
            <p:nvPr/>
          </p:nvGrpSpPr>
          <p:grpSpPr bwMode="auto">
            <a:xfrm>
              <a:off x="3305175" y="1608005"/>
              <a:ext cx="2505075" cy="1228725"/>
              <a:chOff x="0" y="0"/>
              <a:chExt cx="2505075" cy="1228725"/>
            </a:xfrm>
          </p:grpSpPr>
          <p:sp>
            <p:nvSpPr>
              <p:cNvPr id="5" name="Rounded Rectangle 4"/>
              <p:cNvSpPr/>
              <p:nvPr/>
            </p:nvSpPr>
            <p:spPr>
              <a:xfrm>
                <a:off x="-580" y="0"/>
                <a:ext cx="2505075" cy="1104900"/>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spcBef>
                    <a:spcPts val="0"/>
                  </a:spcBef>
                  <a:spcAft>
                    <a:spcPts val="0"/>
                  </a:spcAft>
                  <a:defRPr/>
                </a:pPr>
                <a:r>
                  <a:rPr lang="en-US" sz="1100">
                    <a:ea typeface="Calibri"/>
                    <a:cs typeface="Times New Roman"/>
                  </a:rPr>
                  <a:t> </a:t>
                </a:r>
              </a:p>
            </p:txBody>
          </p:sp>
          <p:sp>
            <p:nvSpPr>
              <p:cNvPr id="6" name="Text Box 3"/>
              <p:cNvSpPr txBox="1"/>
              <p:nvPr/>
            </p:nvSpPr>
            <p:spPr>
              <a:xfrm>
                <a:off x="228020" y="857250"/>
                <a:ext cx="2000250" cy="3714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a:spcBef>
                    <a:spcPts val="0"/>
                  </a:spcBef>
                  <a:spcAft>
                    <a:spcPts val="0"/>
                  </a:spcAft>
                  <a:defRPr/>
                </a:pPr>
                <a:r>
                  <a:rPr lang="en-US" sz="1100">
                    <a:ea typeface="Calibri"/>
                    <a:cs typeface="Times New Roman"/>
                  </a:rPr>
                  <a:t>Assessment Question</a:t>
                </a:r>
              </a:p>
            </p:txBody>
          </p:sp>
        </p:grpSp>
        <p:sp>
          <p:nvSpPr>
            <p:cNvPr id="19481" name="TextBox 2"/>
            <p:cNvSpPr txBox="1">
              <a:spLocks noChangeArrowheads="1"/>
            </p:cNvSpPr>
            <p:nvPr/>
          </p:nvSpPr>
          <p:spPr bwMode="auto">
            <a:xfrm>
              <a:off x="3222045" y="1664172"/>
              <a:ext cx="2771775" cy="830997"/>
            </a:xfrm>
            <a:prstGeom prst="rect">
              <a:avLst/>
            </a:prstGeom>
            <a:noFill/>
            <a:ln w="9525">
              <a:noFill/>
              <a:miter lim="800000"/>
              <a:headEnd/>
              <a:tailEnd/>
            </a:ln>
          </p:spPr>
          <p:txBody>
            <a:bodyPr>
              <a:spAutoFit/>
            </a:bodyPr>
            <a:lstStyle/>
            <a:p>
              <a:pPr algn="ctr"/>
              <a:r>
                <a:rPr lang="en-US" sz="1600"/>
                <a:t>How many protons, neutrons and electrons </a:t>
              </a:r>
            </a:p>
            <a:p>
              <a:pPr algn="ctr"/>
              <a:r>
                <a:rPr lang="en-US" sz="1600"/>
                <a:t>are in </a:t>
              </a:r>
              <a:r>
                <a:rPr lang="en-US" sz="1600" baseline="30000"/>
                <a:t>36</a:t>
              </a:r>
              <a:r>
                <a:rPr lang="en-US" sz="1600"/>
                <a:t>Cl</a:t>
              </a:r>
              <a:r>
                <a:rPr lang="en-US" sz="1600" baseline="30000"/>
                <a:t>1-</a:t>
              </a:r>
              <a:r>
                <a:rPr lang="en-US" sz="1600"/>
                <a:t>?</a:t>
              </a:r>
            </a:p>
          </p:txBody>
        </p:sp>
      </p:grpSp>
      <p:sp>
        <p:nvSpPr>
          <p:cNvPr id="19477" name="TextBox 30"/>
          <p:cNvSpPr txBox="1">
            <a:spLocks noChangeArrowheads="1"/>
          </p:cNvSpPr>
          <p:nvPr/>
        </p:nvSpPr>
        <p:spPr bwMode="auto">
          <a:xfrm>
            <a:off x="619125" y="3144838"/>
            <a:ext cx="2171700" cy="584200"/>
          </a:xfrm>
          <a:prstGeom prst="rect">
            <a:avLst/>
          </a:prstGeom>
          <a:noFill/>
          <a:ln w="9525">
            <a:noFill/>
            <a:miter lim="800000"/>
            <a:headEnd/>
            <a:tailEnd/>
          </a:ln>
        </p:spPr>
        <p:txBody>
          <a:bodyPr>
            <a:spAutoFit/>
          </a:bodyPr>
          <a:lstStyle/>
          <a:p>
            <a:pPr algn="ctr"/>
            <a:r>
              <a:rPr lang="en-US" sz="1600"/>
              <a:t>What is the atomic number for chlorine?</a:t>
            </a:r>
          </a:p>
        </p:txBody>
      </p:sp>
      <p:sp>
        <p:nvSpPr>
          <p:cNvPr id="19478" name="TextBox 31"/>
          <p:cNvSpPr txBox="1">
            <a:spLocks noChangeArrowheads="1"/>
          </p:cNvSpPr>
          <p:nvPr/>
        </p:nvSpPr>
        <p:spPr bwMode="auto">
          <a:xfrm>
            <a:off x="458788" y="4294188"/>
            <a:ext cx="2439987" cy="1323975"/>
          </a:xfrm>
          <a:prstGeom prst="rect">
            <a:avLst/>
          </a:prstGeom>
          <a:noFill/>
          <a:ln w="9525">
            <a:noFill/>
            <a:miter lim="800000"/>
            <a:headEnd/>
            <a:tailEnd/>
          </a:ln>
        </p:spPr>
        <p:txBody>
          <a:bodyPr>
            <a:spAutoFit/>
          </a:bodyPr>
          <a:lstStyle/>
          <a:p>
            <a:pPr marL="285750" indent="-285750">
              <a:buFont typeface="Arial" charset="0"/>
              <a:buChar char="•"/>
            </a:pPr>
            <a:r>
              <a:rPr lang="en-US" sz="1600"/>
              <a:t>Atomic numbers are found on the periodic table (whole number)</a:t>
            </a:r>
          </a:p>
          <a:p>
            <a:pPr marL="285750" indent="-285750">
              <a:buFont typeface="Arial" charset="0"/>
              <a:buChar char="•"/>
            </a:pPr>
            <a:r>
              <a:rPr lang="en-US" sz="1600"/>
              <a:t>Atomic # = # of protons</a:t>
            </a:r>
          </a:p>
        </p:txBody>
      </p:sp>
      <p:sp>
        <p:nvSpPr>
          <p:cNvPr id="19479" name="TextBox 32"/>
          <p:cNvSpPr txBox="1">
            <a:spLocks noChangeArrowheads="1"/>
          </p:cNvSpPr>
          <p:nvPr/>
        </p:nvSpPr>
        <p:spPr bwMode="auto">
          <a:xfrm>
            <a:off x="3448050" y="3148013"/>
            <a:ext cx="2266950" cy="584200"/>
          </a:xfrm>
          <a:prstGeom prst="rect">
            <a:avLst/>
          </a:prstGeom>
          <a:noFill/>
          <a:ln w="9525">
            <a:noFill/>
            <a:miter lim="800000"/>
            <a:headEnd/>
            <a:tailEnd/>
          </a:ln>
        </p:spPr>
        <p:txBody>
          <a:bodyPr>
            <a:spAutoFit/>
          </a:bodyPr>
          <a:lstStyle/>
          <a:p>
            <a:pPr algn="ctr"/>
            <a:r>
              <a:rPr lang="en-US" sz="1600"/>
              <a:t>What does the “36” in the symbol represent?</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Scaffold for Authors</a:t>
            </a:r>
            <a:endParaRPr lang="en-US" dirty="0"/>
          </a:p>
        </p:txBody>
      </p:sp>
      <p:sp>
        <p:nvSpPr>
          <p:cNvPr id="7" name="Rounded Rectangle 6"/>
          <p:cNvSpPr/>
          <p:nvPr/>
        </p:nvSpPr>
        <p:spPr>
          <a:xfrm>
            <a:off x="61912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dirty="0">
                <a:latin typeface="Calibri"/>
                <a:ea typeface="Calibri"/>
                <a:cs typeface="Times New Roman"/>
              </a:rPr>
              <a:t> </a:t>
            </a:r>
          </a:p>
        </p:txBody>
      </p:sp>
      <p:sp>
        <p:nvSpPr>
          <p:cNvPr id="20484" name="Text Box 5"/>
          <p:cNvSpPr txBox="1">
            <a:spLocks noChangeArrowheads="1"/>
          </p:cNvSpPr>
          <p:nvPr/>
        </p:nvSpPr>
        <p:spPr bwMode="auto">
          <a:xfrm>
            <a:off x="542925" y="3703638"/>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First question you ask yourself.</a:t>
            </a:r>
          </a:p>
        </p:txBody>
      </p:sp>
      <p:sp>
        <p:nvSpPr>
          <p:cNvPr id="20485" name="Text Box 7"/>
          <p:cNvSpPr txBox="1">
            <a:spLocks noChangeArrowheads="1"/>
          </p:cNvSpPr>
          <p:nvPr/>
        </p:nvSpPr>
        <p:spPr bwMode="auto">
          <a:xfrm>
            <a:off x="3352800" y="3730625"/>
            <a:ext cx="2390775" cy="306388"/>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Second question you ask yourself.</a:t>
            </a:r>
          </a:p>
        </p:txBody>
      </p:sp>
      <p:sp>
        <p:nvSpPr>
          <p:cNvPr id="20486" name="Text Box 9"/>
          <p:cNvSpPr txBox="1">
            <a:spLocks noChangeArrowheads="1"/>
          </p:cNvSpPr>
          <p:nvPr/>
        </p:nvSpPr>
        <p:spPr bwMode="auto">
          <a:xfrm>
            <a:off x="6257925" y="3732213"/>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Third question you ask yourself.</a:t>
            </a:r>
          </a:p>
        </p:txBody>
      </p:sp>
      <p:sp>
        <p:nvSpPr>
          <p:cNvPr id="11" name="Rounded Rectangle 10"/>
          <p:cNvSpPr/>
          <p:nvPr/>
        </p:nvSpPr>
        <p:spPr>
          <a:xfrm>
            <a:off x="345757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2" name="Rounded Rectangle 11"/>
          <p:cNvSpPr/>
          <p:nvPr/>
        </p:nvSpPr>
        <p:spPr>
          <a:xfrm>
            <a:off x="6305550"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grpSp>
        <p:nvGrpSpPr>
          <p:cNvPr id="3" name="Group 12"/>
          <p:cNvGrpSpPr>
            <a:grpSpLocks/>
          </p:cNvGrpSpPr>
          <p:nvPr/>
        </p:nvGrpSpPr>
        <p:grpSpPr bwMode="auto">
          <a:xfrm>
            <a:off x="419100" y="4302125"/>
            <a:ext cx="2562225" cy="1649413"/>
            <a:chOff x="0" y="0"/>
            <a:chExt cx="2562225" cy="1649095"/>
          </a:xfrm>
        </p:grpSpPr>
        <p:sp>
          <p:nvSpPr>
            <p:cNvPr id="14" name="Rounded Rectangle 13"/>
            <p:cNvSpPr/>
            <p:nvPr/>
          </p:nvSpPr>
          <p:spPr>
            <a:xfrm>
              <a:off x="0" y="0"/>
              <a:ext cx="2562225" cy="158084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0514" name="Text Box 13"/>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4" name="Group 15"/>
          <p:cNvGrpSpPr>
            <a:grpSpLocks/>
          </p:cNvGrpSpPr>
          <p:nvPr/>
        </p:nvGrpSpPr>
        <p:grpSpPr bwMode="auto">
          <a:xfrm>
            <a:off x="3257550" y="4303713"/>
            <a:ext cx="2562225" cy="1649412"/>
            <a:chOff x="0" y="0"/>
            <a:chExt cx="2562225" cy="1649095"/>
          </a:xfrm>
        </p:grpSpPr>
        <p:sp>
          <p:nvSpPr>
            <p:cNvPr id="17" name="Rounded Rectangle 16"/>
            <p:cNvSpPr/>
            <p:nvPr/>
          </p:nvSpPr>
          <p:spPr>
            <a:xfrm>
              <a:off x="0" y="0"/>
              <a:ext cx="2562225" cy="1580846"/>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0512" name="Text Box 15"/>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8" name="Group 18"/>
          <p:cNvGrpSpPr>
            <a:grpSpLocks/>
          </p:cNvGrpSpPr>
          <p:nvPr/>
        </p:nvGrpSpPr>
        <p:grpSpPr bwMode="auto">
          <a:xfrm>
            <a:off x="6115050" y="4313238"/>
            <a:ext cx="2562225" cy="1658937"/>
            <a:chOff x="0" y="0"/>
            <a:chExt cx="2562225" cy="1658620"/>
          </a:xfrm>
        </p:grpSpPr>
        <p:sp>
          <p:nvSpPr>
            <p:cNvPr id="20" name="Rounded Rectangle 19"/>
            <p:cNvSpPr/>
            <p:nvPr/>
          </p:nvSpPr>
          <p:spPr>
            <a:xfrm>
              <a:off x="0" y="0"/>
              <a:ext cx="2562225" cy="1580848"/>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0510" name="Text Box 18"/>
            <p:cNvSpPr txBox="1">
              <a:spLocks noChangeArrowheads="1"/>
            </p:cNvSpPr>
            <p:nvPr/>
          </p:nvSpPr>
          <p:spPr bwMode="auto">
            <a:xfrm>
              <a:off x="133350" y="1352550"/>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cxnSp>
        <p:nvCxnSpPr>
          <p:cNvPr id="22" name="Straight Connector 21"/>
          <p:cNvCxnSpPr/>
          <p:nvPr/>
        </p:nvCxnSpPr>
        <p:spPr>
          <a:xfrm>
            <a:off x="1695450" y="2932113"/>
            <a:ext cx="56959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5450" y="2932113"/>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533900" y="2741613"/>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391400" y="2922588"/>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95450" y="3951288"/>
            <a:ext cx="0" cy="3619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497" name="Straight Connector 26"/>
          <p:cNvCxnSpPr>
            <a:cxnSpLocks noChangeShapeType="1"/>
          </p:cNvCxnSpPr>
          <p:nvPr/>
        </p:nvCxnSpPr>
        <p:spPr bwMode="auto">
          <a:xfrm>
            <a:off x="7391400" y="3951288"/>
            <a:ext cx="0" cy="361950"/>
          </a:xfrm>
          <a:prstGeom prst="line">
            <a:avLst/>
          </a:prstGeom>
          <a:noFill/>
          <a:ln w="19050" algn="ctr">
            <a:solidFill>
              <a:srgbClr val="4A7EBB"/>
            </a:solidFill>
            <a:round/>
            <a:headEnd/>
            <a:tailEnd/>
          </a:ln>
        </p:spPr>
      </p:cxnSp>
      <p:cxnSp>
        <p:nvCxnSpPr>
          <p:cNvPr id="20498" name="Straight Connector 27"/>
          <p:cNvCxnSpPr>
            <a:cxnSpLocks noChangeShapeType="1"/>
          </p:cNvCxnSpPr>
          <p:nvPr/>
        </p:nvCxnSpPr>
        <p:spPr bwMode="auto">
          <a:xfrm>
            <a:off x="4533900" y="3951288"/>
            <a:ext cx="0" cy="361950"/>
          </a:xfrm>
          <a:prstGeom prst="line">
            <a:avLst/>
          </a:prstGeom>
          <a:noFill/>
          <a:ln w="19050" algn="ctr">
            <a:solidFill>
              <a:srgbClr val="4A7EBB"/>
            </a:solidFill>
            <a:round/>
            <a:headEnd/>
            <a:tailEnd/>
          </a:ln>
        </p:spPr>
      </p:cxnSp>
      <p:sp>
        <p:nvSpPr>
          <p:cNvPr id="20499" name="Rectangle 26"/>
          <p:cNvSpPr>
            <a:spLocks noChangeArrowheads="1"/>
          </p:cNvSpPr>
          <p:nvPr/>
        </p:nvSpPr>
        <p:spPr bwMode="auto">
          <a:xfrm>
            <a:off x="-381000" y="360363"/>
            <a:ext cx="9144000" cy="457200"/>
          </a:xfrm>
          <a:prstGeom prst="rect">
            <a:avLst/>
          </a:prstGeom>
          <a:noFill/>
          <a:ln w="9525">
            <a:noFill/>
            <a:miter lim="800000"/>
            <a:headEnd/>
            <a:tailEnd/>
          </a:ln>
        </p:spPr>
        <p:txBody>
          <a:bodyPr wrap="none" anchor="ctr">
            <a:spAutoFit/>
          </a:bodyPr>
          <a:lstStyle/>
          <a:p>
            <a:endParaRPr lang="en-US"/>
          </a:p>
        </p:txBody>
      </p:sp>
      <p:grpSp>
        <p:nvGrpSpPr>
          <p:cNvPr id="9" name="Group 29"/>
          <p:cNvGrpSpPr>
            <a:grpSpLocks/>
          </p:cNvGrpSpPr>
          <p:nvPr/>
        </p:nvGrpSpPr>
        <p:grpSpPr bwMode="auto">
          <a:xfrm>
            <a:off x="3222625" y="1608138"/>
            <a:ext cx="2771775" cy="1228725"/>
            <a:chOff x="3222045" y="1608005"/>
            <a:chExt cx="2771775" cy="1228725"/>
          </a:xfrm>
        </p:grpSpPr>
        <p:grpSp>
          <p:nvGrpSpPr>
            <p:cNvPr id="10" name="Group 3"/>
            <p:cNvGrpSpPr>
              <a:grpSpLocks/>
            </p:cNvGrpSpPr>
            <p:nvPr/>
          </p:nvGrpSpPr>
          <p:grpSpPr bwMode="auto">
            <a:xfrm>
              <a:off x="3305175" y="1608005"/>
              <a:ext cx="2505075" cy="1228725"/>
              <a:chOff x="0" y="0"/>
              <a:chExt cx="2505075" cy="1228725"/>
            </a:xfrm>
          </p:grpSpPr>
          <p:sp>
            <p:nvSpPr>
              <p:cNvPr id="5" name="Rounded Rectangle 4"/>
              <p:cNvSpPr/>
              <p:nvPr/>
            </p:nvSpPr>
            <p:spPr>
              <a:xfrm>
                <a:off x="-580" y="0"/>
                <a:ext cx="2505075" cy="1104900"/>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spcBef>
                    <a:spcPts val="0"/>
                  </a:spcBef>
                  <a:spcAft>
                    <a:spcPts val="0"/>
                  </a:spcAft>
                  <a:defRPr/>
                </a:pPr>
                <a:r>
                  <a:rPr lang="en-US" sz="1100">
                    <a:ea typeface="Calibri"/>
                    <a:cs typeface="Times New Roman"/>
                  </a:rPr>
                  <a:t> </a:t>
                </a:r>
              </a:p>
            </p:txBody>
          </p:sp>
          <p:sp>
            <p:nvSpPr>
              <p:cNvPr id="6" name="Text Box 3"/>
              <p:cNvSpPr txBox="1"/>
              <p:nvPr/>
            </p:nvSpPr>
            <p:spPr>
              <a:xfrm>
                <a:off x="228020" y="857250"/>
                <a:ext cx="2000250" cy="3714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a:spcBef>
                    <a:spcPts val="0"/>
                  </a:spcBef>
                  <a:spcAft>
                    <a:spcPts val="0"/>
                  </a:spcAft>
                  <a:defRPr/>
                </a:pPr>
                <a:r>
                  <a:rPr lang="en-US" sz="1100">
                    <a:ea typeface="Calibri"/>
                    <a:cs typeface="Times New Roman"/>
                  </a:rPr>
                  <a:t>Assessment Question</a:t>
                </a:r>
              </a:p>
            </p:txBody>
          </p:sp>
        </p:grpSp>
        <p:sp>
          <p:nvSpPr>
            <p:cNvPr id="20506" name="TextBox 2"/>
            <p:cNvSpPr txBox="1">
              <a:spLocks noChangeArrowheads="1"/>
            </p:cNvSpPr>
            <p:nvPr/>
          </p:nvSpPr>
          <p:spPr bwMode="auto">
            <a:xfrm>
              <a:off x="3222045" y="1664172"/>
              <a:ext cx="2771775" cy="830997"/>
            </a:xfrm>
            <a:prstGeom prst="rect">
              <a:avLst/>
            </a:prstGeom>
            <a:noFill/>
            <a:ln w="9525">
              <a:noFill/>
              <a:miter lim="800000"/>
              <a:headEnd/>
              <a:tailEnd/>
            </a:ln>
          </p:spPr>
          <p:txBody>
            <a:bodyPr>
              <a:spAutoFit/>
            </a:bodyPr>
            <a:lstStyle/>
            <a:p>
              <a:pPr algn="ctr"/>
              <a:r>
                <a:rPr lang="en-US" sz="1600"/>
                <a:t>How many protons, neutrons and electrons </a:t>
              </a:r>
            </a:p>
            <a:p>
              <a:pPr algn="ctr"/>
              <a:r>
                <a:rPr lang="en-US" sz="1600"/>
                <a:t>are in </a:t>
              </a:r>
              <a:r>
                <a:rPr lang="en-US" sz="1600" baseline="30000"/>
                <a:t>36</a:t>
              </a:r>
              <a:r>
                <a:rPr lang="en-US" sz="1600"/>
                <a:t>Cl</a:t>
              </a:r>
              <a:r>
                <a:rPr lang="en-US" sz="1600" baseline="30000"/>
                <a:t>1-</a:t>
              </a:r>
              <a:r>
                <a:rPr lang="en-US" sz="1600"/>
                <a:t>?</a:t>
              </a:r>
            </a:p>
          </p:txBody>
        </p:sp>
      </p:grpSp>
      <p:sp>
        <p:nvSpPr>
          <p:cNvPr id="20501" name="TextBox 30"/>
          <p:cNvSpPr txBox="1">
            <a:spLocks noChangeArrowheads="1"/>
          </p:cNvSpPr>
          <p:nvPr/>
        </p:nvSpPr>
        <p:spPr bwMode="auto">
          <a:xfrm>
            <a:off x="619125" y="3144838"/>
            <a:ext cx="2171700" cy="584200"/>
          </a:xfrm>
          <a:prstGeom prst="rect">
            <a:avLst/>
          </a:prstGeom>
          <a:noFill/>
          <a:ln w="9525">
            <a:noFill/>
            <a:miter lim="800000"/>
            <a:headEnd/>
            <a:tailEnd/>
          </a:ln>
        </p:spPr>
        <p:txBody>
          <a:bodyPr>
            <a:spAutoFit/>
          </a:bodyPr>
          <a:lstStyle/>
          <a:p>
            <a:pPr algn="ctr"/>
            <a:r>
              <a:rPr lang="en-US" sz="1600"/>
              <a:t>What is the atomic number for chlorine?</a:t>
            </a:r>
          </a:p>
        </p:txBody>
      </p:sp>
      <p:sp>
        <p:nvSpPr>
          <p:cNvPr id="20502" name="TextBox 31"/>
          <p:cNvSpPr txBox="1">
            <a:spLocks noChangeArrowheads="1"/>
          </p:cNvSpPr>
          <p:nvPr/>
        </p:nvSpPr>
        <p:spPr bwMode="auto">
          <a:xfrm>
            <a:off x="458788" y="4294188"/>
            <a:ext cx="2439987" cy="1323975"/>
          </a:xfrm>
          <a:prstGeom prst="rect">
            <a:avLst/>
          </a:prstGeom>
          <a:noFill/>
          <a:ln w="9525">
            <a:noFill/>
            <a:miter lim="800000"/>
            <a:headEnd/>
            <a:tailEnd/>
          </a:ln>
        </p:spPr>
        <p:txBody>
          <a:bodyPr>
            <a:spAutoFit/>
          </a:bodyPr>
          <a:lstStyle/>
          <a:p>
            <a:pPr marL="285750" indent="-285750">
              <a:buFont typeface="Arial" charset="0"/>
              <a:buChar char="•"/>
            </a:pPr>
            <a:r>
              <a:rPr lang="en-US" sz="1600"/>
              <a:t>Atomic numbers are found on the periodic table (whole number)</a:t>
            </a:r>
          </a:p>
          <a:p>
            <a:pPr marL="285750" indent="-285750">
              <a:buFont typeface="Arial" charset="0"/>
              <a:buChar char="•"/>
            </a:pPr>
            <a:r>
              <a:rPr lang="en-US" sz="1600"/>
              <a:t>Atomic # = # of protons</a:t>
            </a:r>
          </a:p>
        </p:txBody>
      </p:sp>
      <p:sp>
        <p:nvSpPr>
          <p:cNvPr id="20503" name="TextBox 32"/>
          <p:cNvSpPr txBox="1">
            <a:spLocks noChangeArrowheads="1"/>
          </p:cNvSpPr>
          <p:nvPr/>
        </p:nvSpPr>
        <p:spPr bwMode="auto">
          <a:xfrm>
            <a:off x="3448050" y="3148013"/>
            <a:ext cx="2266950" cy="584200"/>
          </a:xfrm>
          <a:prstGeom prst="rect">
            <a:avLst/>
          </a:prstGeom>
          <a:noFill/>
          <a:ln w="9525">
            <a:noFill/>
            <a:miter lim="800000"/>
            <a:headEnd/>
            <a:tailEnd/>
          </a:ln>
        </p:spPr>
        <p:txBody>
          <a:bodyPr>
            <a:spAutoFit/>
          </a:bodyPr>
          <a:lstStyle/>
          <a:p>
            <a:pPr algn="ctr"/>
            <a:r>
              <a:rPr lang="en-US" sz="1600"/>
              <a:t>What does the “36” in the symbol represent?</a:t>
            </a:r>
          </a:p>
        </p:txBody>
      </p:sp>
      <p:sp>
        <p:nvSpPr>
          <p:cNvPr id="20504" name="TextBox 33"/>
          <p:cNvSpPr txBox="1">
            <a:spLocks noChangeArrowheads="1"/>
          </p:cNvSpPr>
          <p:nvPr/>
        </p:nvSpPr>
        <p:spPr bwMode="auto">
          <a:xfrm>
            <a:off x="3313113" y="4356100"/>
            <a:ext cx="2438400" cy="1323975"/>
          </a:xfrm>
          <a:prstGeom prst="rect">
            <a:avLst/>
          </a:prstGeom>
          <a:noFill/>
          <a:ln w="9525">
            <a:noFill/>
            <a:miter lim="800000"/>
            <a:headEnd/>
            <a:tailEnd/>
          </a:ln>
        </p:spPr>
        <p:txBody>
          <a:bodyPr>
            <a:spAutoFit/>
          </a:bodyPr>
          <a:lstStyle/>
          <a:p>
            <a:pPr marL="285750" indent="-285750">
              <a:buFont typeface="Arial" charset="0"/>
              <a:buChar char="•"/>
            </a:pPr>
            <a:r>
              <a:rPr lang="en-US" sz="1600"/>
              <a:t>Upper left corner of symbol is for the mass number</a:t>
            </a:r>
          </a:p>
          <a:p>
            <a:pPr marL="285750" indent="-285750">
              <a:buFont typeface="Arial" charset="0"/>
              <a:buChar char="•"/>
            </a:pPr>
            <a:r>
              <a:rPr lang="en-US" sz="1600"/>
              <a:t>Mass # = # protons + # neutrons</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Scaffold for Authors</a:t>
            </a:r>
            <a:endParaRPr lang="en-US" dirty="0"/>
          </a:p>
        </p:txBody>
      </p:sp>
      <p:sp>
        <p:nvSpPr>
          <p:cNvPr id="7" name="Rounded Rectangle 6"/>
          <p:cNvSpPr/>
          <p:nvPr/>
        </p:nvSpPr>
        <p:spPr>
          <a:xfrm>
            <a:off x="61912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dirty="0">
                <a:latin typeface="Calibri"/>
                <a:ea typeface="Calibri"/>
                <a:cs typeface="Times New Roman"/>
              </a:rPr>
              <a:t> </a:t>
            </a:r>
          </a:p>
        </p:txBody>
      </p:sp>
      <p:sp>
        <p:nvSpPr>
          <p:cNvPr id="21508" name="Text Box 5"/>
          <p:cNvSpPr txBox="1">
            <a:spLocks noChangeArrowheads="1"/>
          </p:cNvSpPr>
          <p:nvPr/>
        </p:nvSpPr>
        <p:spPr bwMode="auto">
          <a:xfrm>
            <a:off x="542925" y="3703638"/>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First question you ask yourself.</a:t>
            </a:r>
          </a:p>
        </p:txBody>
      </p:sp>
      <p:sp>
        <p:nvSpPr>
          <p:cNvPr id="21509" name="Text Box 7"/>
          <p:cNvSpPr txBox="1">
            <a:spLocks noChangeArrowheads="1"/>
          </p:cNvSpPr>
          <p:nvPr/>
        </p:nvSpPr>
        <p:spPr bwMode="auto">
          <a:xfrm>
            <a:off x="3352800" y="3730625"/>
            <a:ext cx="2390775" cy="306388"/>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Second question you ask yourself.</a:t>
            </a:r>
          </a:p>
        </p:txBody>
      </p:sp>
      <p:sp>
        <p:nvSpPr>
          <p:cNvPr id="21510" name="Text Box 9"/>
          <p:cNvSpPr txBox="1">
            <a:spLocks noChangeArrowheads="1"/>
          </p:cNvSpPr>
          <p:nvPr/>
        </p:nvSpPr>
        <p:spPr bwMode="auto">
          <a:xfrm>
            <a:off x="6257925" y="3732213"/>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Third question you ask yourself.</a:t>
            </a:r>
          </a:p>
        </p:txBody>
      </p:sp>
      <p:sp>
        <p:nvSpPr>
          <p:cNvPr id="11" name="Rounded Rectangle 10"/>
          <p:cNvSpPr/>
          <p:nvPr/>
        </p:nvSpPr>
        <p:spPr>
          <a:xfrm>
            <a:off x="345757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2" name="Rounded Rectangle 11"/>
          <p:cNvSpPr/>
          <p:nvPr/>
        </p:nvSpPr>
        <p:spPr>
          <a:xfrm>
            <a:off x="6305550"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grpSp>
        <p:nvGrpSpPr>
          <p:cNvPr id="3" name="Group 12"/>
          <p:cNvGrpSpPr>
            <a:grpSpLocks/>
          </p:cNvGrpSpPr>
          <p:nvPr/>
        </p:nvGrpSpPr>
        <p:grpSpPr bwMode="auto">
          <a:xfrm>
            <a:off x="419100" y="4302125"/>
            <a:ext cx="2562225" cy="1649413"/>
            <a:chOff x="0" y="0"/>
            <a:chExt cx="2562225" cy="1649095"/>
          </a:xfrm>
        </p:grpSpPr>
        <p:sp>
          <p:nvSpPr>
            <p:cNvPr id="14" name="Rounded Rectangle 13"/>
            <p:cNvSpPr/>
            <p:nvPr/>
          </p:nvSpPr>
          <p:spPr>
            <a:xfrm>
              <a:off x="0" y="0"/>
              <a:ext cx="2562225" cy="158084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1539" name="Text Box 13"/>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4" name="Group 15"/>
          <p:cNvGrpSpPr>
            <a:grpSpLocks/>
          </p:cNvGrpSpPr>
          <p:nvPr/>
        </p:nvGrpSpPr>
        <p:grpSpPr bwMode="auto">
          <a:xfrm>
            <a:off x="3257550" y="4303713"/>
            <a:ext cx="2562225" cy="1649412"/>
            <a:chOff x="0" y="0"/>
            <a:chExt cx="2562225" cy="1649095"/>
          </a:xfrm>
        </p:grpSpPr>
        <p:sp>
          <p:nvSpPr>
            <p:cNvPr id="17" name="Rounded Rectangle 16"/>
            <p:cNvSpPr/>
            <p:nvPr/>
          </p:nvSpPr>
          <p:spPr>
            <a:xfrm>
              <a:off x="0" y="0"/>
              <a:ext cx="2562225" cy="1580846"/>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1537" name="Text Box 15"/>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8" name="Group 18"/>
          <p:cNvGrpSpPr>
            <a:grpSpLocks/>
          </p:cNvGrpSpPr>
          <p:nvPr/>
        </p:nvGrpSpPr>
        <p:grpSpPr bwMode="auto">
          <a:xfrm>
            <a:off x="6115050" y="4313238"/>
            <a:ext cx="2562225" cy="1658937"/>
            <a:chOff x="0" y="0"/>
            <a:chExt cx="2562225" cy="1658620"/>
          </a:xfrm>
        </p:grpSpPr>
        <p:sp>
          <p:nvSpPr>
            <p:cNvPr id="20" name="Rounded Rectangle 19"/>
            <p:cNvSpPr/>
            <p:nvPr/>
          </p:nvSpPr>
          <p:spPr>
            <a:xfrm>
              <a:off x="0" y="0"/>
              <a:ext cx="2562225" cy="1580848"/>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1535" name="Text Box 18"/>
            <p:cNvSpPr txBox="1">
              <a:spLocks noChangeArrowheads="1"/>
            </p:cNvSpPr>
            <p:nvPr/>
          </p:nvSpPr>
          <p:spPr bwMode="auto">
            <a:xfrm>
              <a:off x="133350" y="1352550"/>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cxnSp>
        <p:nvCxnSpPr>
          <p:cNvPr id="22" name="Straight Connector 21"/>
          <p:cNvCxnSpPr/>
          <p:nvPr/>
        </p:nvCxnSpPr>
        <p:spPr>
          <a:xfrm>
            <a:off x="1695450" y="2932113"/>
            <a:ext cx="56959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5450" y="2932113"/>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533900" y="2741613"/>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391400" y="2922588"/>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95450" y="3951288"/>
            <a:ext cx="0" cy="3619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521" name="Straight Connector 26"/>
          <p:cNvCxnSpPr>
            <a:cxnSpLocks noChangeShapeType="1"/>
          </p:cNvCxnSpPr>
          <p:nvPr/>
        </p:nvCxnSpPr>
        <p:spPr bwMode="auto">
          <a:xfrm>
            <a:off x="7391400" y="3951288"/>
            <a:ext cx="0" cy="361950"/>
          </a:xfrm>
          <a:prstGeom prst="line">
            <a:avLst/>
          </a:prstGeom>
          <a:noFill/>
          <a:ln w="19050" algn="ctr">
            <a:solidFill>
              <a:srgbClr val="4A7EBB"/>
            </a:solidFill>
            <a:round/>
            <a:headEnd/>
            <a:tailEnd/>
          </a:ln>
        </p:spPr>
      </p:cxnSp>
      <p:cxnSp>
        <p:nvCxnSpPr>
          <p:cNvPr id="21522" name="Straight Connector 27"/>
          <p:cNvCxnSpPr>
            <a:cxnSpLocks noChangeShapeType="1"/>
          </p:cNvCxnSpPr>
          <p:nvPr/>
        </p:nvCxnSpPr>
        <p:spPr bwMode="auto">
          <a:xfrm>
            <a:off x="4533900" y="3951288"/>
            <a:ext cx="0" cy="361950"/>
          </a:xfrm>
          <a:prstGeom prst="line">
            <a:avLst/>
          </a:prstGeom>
          <a:noFill/>
          <a:ln w="19050" algn="ctr">
            <a:solidFill>
              <a:srgbClr val="4A7EBB"/>
            </a:solidFill>
            <a:round/>
            <a:headEnd/>
            <a:tailEnd/>
          </a:ln>
        </p:spPr>
      </p:cxnSp>
      <p:sp>
        <p:nvSpPr>
          <p:cNvPr id="21523" name="Rectangle 26"/>
          <p:cNvSpPr>
            <a:spLocks noChangeArrowheads="1"/>
          </p:cNvSpPr>
          <p:nvPr/>
        </p:nvSpPr>
        <p:spPr bwMode="auto">
          <a:xfrm>
            <a:off x="-381000" y="360363"/>
            <a:ext cx="9144000" cy="457200"/>
          </a:xfrm>
          <a:prstGeom prst="rect">
            <a:avLst/>
          </a:prstGeom>
          <a:noFill/>
          <a:ln w="9525">
            <a:noFill/>
            <a:miter lim="800000"/>
            <a:headEnd/>
            <a:tailEnd/>
          </a:ln>
        </p:spPr>
        <p:txBody>
          <a:bodyPr wrap="none" anchor="ctr">
            <a:spAutoFit/>
          </a:bodyPr>
          <a:lstStyle/>
          <a:p>
            <a:endParaRPr lang="en-US"/>
          </a:p>
        </p:txBody>
      </p:sp>
      <p:grpSp>
        <p:nvGrpSpPr>
          <p:cNvPr id="9" name="Group 29"/>
          <p:cNvGrpSpPr>
            <a:grpSpLocks/>
          </p:cNvGrpSpPr>
          <p:nvPr/>
        </p:nvGrpSpPr>
        <p:grpSpPr bwMode="auto">
          <a:xfrm>
            <a:off x="3222625" y="1608138"/>
            <a:ext cx="2771775" cy="1228725"/>
            <a:chOff x="3222045" y="1608005"/>
            <a:chExt cx="2771775" cy="1228725"/>
          </a:xfrm>
        </p:grpSpPr>
        <p:grpSp>
          <p:nvGrpSpPr>
            <p:cNvPr id="10" name="Group 3"/>
            <p:cNvGrpSpPr>
              <a:grpSpLocks/>
            </p:cNvGrpSpPr>
            <p:nvPr/>
          </p:nvGrpSpPr>
          <p:grpSpPr bwMode="auto">
            <a:xfrm>
              <a:off x="3305175" y="1608005"/>
              <a:ext cx="2505075" cy="1228725"/>
              <a:chOff x="0" y="0"/>
              <a:chExt cx="2505075" cy="1228725"/>
            </a:xfrm>
          </p:grpSpPr>
          <p:sp>
            <p:nvSpPr>
              <p:cNvPr id="5" name="Rounded Rectangle 4"/>
              <p:cNvSpPr/>
              <p:nvPr/>
            </p:nvSpPr>
            <p:spPr>
              <a:xfrm>
                <a:off x="-580" y="0"/>
                <a:ext cx="2505075" cy="1104900"/>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spcBef>
                    <a:spcPts val="0"/>
                  </a:spcBef>
                  <a:spcAft>
                    <a:spcPts val="0"/>
                  </a:spcAft>
                  <a:defRPr/>
                </a:pPr>
                <a:r>
                  <a:rPr lang="en-US" sz="1100">
                    <a:ea typeface="Calibri"/>
                    <a:cs typeface="Times New Roman"/>
                  </a:rPr>
                  <a:t> </a:t>
                </a:r>
              </a:p>
            </p:txBody>
          </p:sp>
          <p:sp>
            <p:nvSpPr>
              <p:cNvPr id="6" name="Text Box 3"/>
              <p:cNvSpPr txBox="1"/>
              <p:nvPr/>
            </p:nvSpPr>
            <p:spPr>
              <a:xfrm>
                <a:off x="228020" y="857250"/>
                <a:ext cx="2000250" cy="3714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a:spcBef>
                    <a:spcPts val="0"/>
                  </a:spcBef>
                  <a:spcAft>
                    <a:spcPts val="0"/>
                  </a:spcAft>
                  <a:defRPr/>
                </a:pPr>
                <a:r>
                  <a:rPr lang="en-US" sz="1100">
                    <a:ea typeface="Calibri"/>
                    <a:cs typeface="Times New Roman"/>
                  </a:rPr>
                  <a:t>Assessment Question</a:t>
                </a:r>
              </a:p>
            </p:txBody>
          </p:sp>
        </p:grpSp>
        <p:sp>
          <p:nvSpPr>
            <p:cNvPr id="21531" name="TextBox 2"/>
            <p:cNvSpPr txBox="1">
              <a:spLocks noChangeArrowheads="1"/>
            </p:cNvSpPr>
            <p:nvPr/>
          </p:nvSpPr>
          <p:spPr bwMode="auto">
            <a:xfrm>
              <a:off x="3222045" y="1664172"/>
              <a:ext cx="2771775" cy="830997"/>
            </a:xfrm>
            <a:prstGeom prst="rect">
              <a:avLst/>
            </a:prstGeom>
            <a:noFill/>
            <a:ln w="9525">
              <a:noFill/>
              <a:miter lim="800000"/>
              <a:headEnd/>
              <a:tailEnd/>
            </a:ln>
          </p:spPr>
          <p:txBody>
            <a:bodyPr>
              <a:spAutoFit/>
            </a:bodyPr>
            <a:lstStyle/>
            <a:p>
              <a:pPr algn="ctr"/>
              <a:r>
                <a:rPr lang="en-US" sz="1600"/>
                <a:t>How many protons, neutrons and electrons </a:t>
              </a:r>
            </a:p>
            <a:p>
              <a:pPr algn="ctr"/>
              <a:r>
                <a:rPr lang="en-US" sz="1600"/>
                <a:t>are in </a:t>
              </a:r>
              <a:r>
                <a:rPr lang="en-US" sz="1600" baseline="30000"/>
                <a:t>36</a:t>
              </a:r>
              <a:r>
                <a:rPr lang="en-US" sz="1600"/>
                <a:t>Cl</a:t>
              </a:r>
              <a:r>
                <a:rPr lang="en-US" sz="1600" baseline="30000"/>
                <a:t>1-</a:t>
              </a:r>
              <a:r>
                <a:rPr lang="en-US" sz="1600"/>
                <a:t>?</a:t>
              </a:r>
            </a:p>
          </p:txBody>
        </p:sp>
      </p:grpSp>
      <p:sp>
        <p:nvSpPr>
          <p:cNvPr id="21525" name="TextBox 30"/>
          <p:cNvSpPr txBox="1">
            <a:spLocks noChangeArrowheads="1"/>
          </p:cNvSpPr>
          <p:nvPr/>
        </p:nvSpPr>
        <p:spPr bwMode="auto">
          <a:xfrm>
            <a:off x="619125" y="3144838"/>
            <a:ext cx="2171700" cy="584200"/>
          </a:xfrm>
          <a:prstGeom prst="rect">
            <a:avLst/>
          </a:prstGeom>
          <a:noFill/>
          <a:ln w="9525">
            <a:noFill/>
            <a:miter lim="800000"/>
            <a:headEnd/>
            <a:tailEnd/>
          </a:ln>
        </p:spPr>
        <p:txBody>
          <a:bodyPr>
            <a:spAutoFit/>
          </a:bodyPr>
          <a:lstStyle/>
          <a:p>
            <a:pPr algn="ctr"/>
            <a:r>
              <a:rPr lang="en-US" sz="1600"/>
              <a:t>What is the atomic number for chlorine?</a:t>
            </a:r>
          </a:p>
        </p:txBody>
      </p:sp>
      <p:sp>
        <p:nvSpPr>
          <p:cNvPr id="21526" name="TextBox 31"/>
          <p:cNvSpPr txBox="1">
            <a:spLocks noChangeArrowheads="1"/>
          </p:cNvSpPr>
          <p:nvPr/>
        </p:nvSpPr>
        <p:spPr bwMode="auto">
          <a:xfrm>
            <a:off x="458788" y="4294188"/>
            <a:ext cx="2439987" cy="1323975"/>
          </a:xfrm>
          <a:prstGeom prst="rect">
            <a:avLst/>
          </a:prstGeom>
          <a:noFill/>
          <a:ln w="9525">
            <a:noFill/>
            <a:miter lim="800000"/>
            <a:headEnd/>
            <a:tailEnd/>
          </a:ln>
        </p:spPr>
        <p:txBody>
          <a:bodyPr>
            <a:spAutoFit/>
          </a:bodyPr>
          <a:lstStyle/>
          <a:p>
            <a:pPr marL="285750" indent="-285750">
              <a:buFont typeface="Arial" charset="0"/>
              <a:buChar char="•"/>
            </a:pPr>
            <a:r>
              <a:rPr lang="en-US" sz="1600"/>
              <a:t>Atomic numbers are found on the periodic table (whole number)</a:t>
            </a:r>
          </a:p>
          <a:p>
            <a:pPr marL="285750" indent="-285750">
              <a:buFont typeface="Arial" charset="0"/>
              <a:buChar char="•"/>
            </a:pPr>
            <a:r>
              <a:rPr lang="en-US" sz="1600"/>
              <a:t>Atomic # = # of protons</a:t>
            </a:r>
          </a:p>
        </p:txBody>
      </p:sp>
      <p:sp>
        <p:nvSpPr>
          <p:cNvPr id="21527" name="TextBox 32"/>
          <p:cNvSpPr txBox="1">
            <a:spLocks noChangeArrowheads="1"/>
          </p:cNvSpPr>
          <p:nvPr/>
        </p:nvSpPr>
        <p:spPr bwMode="auto">
          <a:xfrm>
            <a:off x="3448050" y="3148013"/>
            <a:ext cx="2266950" cy="584200"/>
          </a:xfrm>
          <a:prstGeom prst="rect">
            <a:avLst/>
          </a:prstGeom>
          <a:noFill/>
          <a:ln w="9525">
            <a:noFill/>
            <a:miter lim="800000"/>
            <a:headEnd/>
            <a:tailEnd/>
          </a:ln>
        </p:spPr>
        <p:txBody>
          <a:bodyPr>
            <a:spAutoFit/>
          </a:bodyPr>
          <a:lstStyle/>
          <a:p>
            <a:pPr algn="ctr"/>
            <a:r>
              <a:rPr lang="en-US" sz="1600"/>
              <a:t>What does the “36” in the symbol represent?</a:t>
            </a:r>
          </a:p>
        </p:txBody>
      </p:sp>
      <p:sp>
        <p:nvSpPr>
          <p:cNvPr id="21528" name="TextBox 33"/>
          <p:cNvSpPr txBox="1">
            <a:spLocks noChangeArrowheads="1"/>
          </p:cNvSpPr>
          <p:nvPr/>
        </p:nvSpPr>
        <p:spPr bwMode="auto">
          <a:xfrm>
            <a:off x="3313113" y="4356100"/>
            <a:ext cx="2438400" cy="1323975"/>
          </a:xfrm>
          <a:prstGeom prst="rect">
            <a:avLst/>
          </a:prstGeom>
          <a:noFill/>
          <a:ln w="9525">
            <a:noFill/>
            <a:miter lim="800000"/>
            <a:headEnd/>
            <a:tailEnd/>
          </a:ln>
        </p:spPr>
        <p:txBody>
          <a:bodyPr>
            <a:spAutoFit/>
          </a:bodyPr>
          <a:lstStyle/>
          <a:p>
            <a:pPr marL="285750" indent="-285750">
              <a:buFont typeface="Arial" charset="0"/>
              <a:buChar char="•"/>
            </a:pPr>
            <a:r>
              <a:rPr lang="en-US" sz="1600"/>
              <a:t>Upper left corner of symbol is for the mass number</a:t>
            </a:r>
          </a:p>
          <a:p>
            <a:pPr marL="285750" indent="-285750">
              <a:buFont typeface="Arial" charset="0"/>
              <a:buChar char="•"/>
            </a:pPr>
            <a:r>
              <a:rPr lang="en-US" sz="1600"/>
              <a:t>Mass # = # protons + # neutrons</a:t>
            </a:r>
          </a:p>
        </p:txBody>
      </p:sp>
      <p:sp>
        <p:nvSpPr>
          <p:cNvPr id="21529" name="TextBox 34"/>
          <p:cNvSpPr txBox="1">
            <a:spLocks noChangeArrowheads="1"/>
          </p:cNvSpPr>
          <p:nvPr/>
        </p:nvSpPr>
        <p:spPr bwMode="auto">
          <a:xfrm>
            <a:off x="6245225" y="3149600"/>
            <a:ext cx="2266950" cy="584200"/>
          </a:xfrm>
          <a:prstGeom prst="rect">
            <a:avLst/>
          </a:prstGeom>
          <a:noFill/>
          <a:ln w="9525">
            <a:noFill/>
            <a:miter lim="800000"/>
            <a:headEnd/>
            <a:tailEnd/>
          </a:ln>
        </p:spPr>
        <p:txBody>
          <a:bodyPr>
            <a:spAutoFit/>
          </a:bodyPr>
          <a:lstStyle/>
          <a:p>
            <a:pPr algn="ctr"/>
            <a:r>
              <a:rPr lang="en-US" sz="1600"/>
              <a:t>How is a charge of 1- achieved?</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Scaffold for Authors</a:t>
            </a:r>
            <a:endParaRPr lang="en-US" dirty="0"/>
          </a:p>
        </p:txBody>
      </p:sp>
      <p:sp>
        <p:nvSpPr>
          <p:cNvPr id="7" name="Rounded Rectangle 6"/>
          <p:cNvSpPr/>
          <p:nvPr/>
        </p:nvSpPr>
        <p:spPr>
          <a:xfrm>
            <a:off x="61912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dirty="0">
                <a:latin typeface="Calibri"/>
                <a:ea typeface="Calibri"/>
                <a:cs typeface="Times New Roman"/>
              </a:rPr>
              <a:t> </a:t>
            </a:r>
          </a:p>
        </p:txBody>
      </p:sp>
      <p:sp>
        <p:nvSpPr>
          <p:cNvPr id="22532" name="Text Box 5"/>
          <p:cNvSpPr txBox="1">
            <a:spLocks noChangeArrowheads="1"/>
          </p:cNvSpPr>
          <p:nvPr/>
        </p:nvSpPr>
        <p:spPr bwMode="auto">
          <a:xfrm>
            <a:off x="542925" y="3703638"/>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First question you ask yourself.</a:t>
            </a:r>
          </a:p>
        </p:txBody>
      </p:sp>
      <p:sp>
        <p:nvSpPr>
          <p:cNvPr id="22533" name="Text Box 7"/>
          <p:cNvSpPr txBox="1">
            <a:spLocks noChangeArrowheads="1"/>
          </p:cNvSpPr>
          <p:nvPr/>
        </p:nvSpPr>
        <p:spPr bwMode="auto">
          <a:xfrm>
            <a:off x="3352800" y="3730625"/>
            <a:ext cx="2390775" cy="306388"/>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Second question you ask yourself.</a:t>
            </a:r>
          </a:p>
        </p:txBody>
      </p:sp>
      <p:sp>
        <p:nvSpPr>
          <p:cNvPr id="22534" name="Text Box 9"/>
          <p:cNvSpPr txBox="1">
            <a:spLocks noChangeArrowheads="1"/>
          </p:cNvSpPr>
          <p:nvPr/>
        </p:nvSpPr>
        <p:spPr bwMode="auto">
          <a:xfrm>
            <a:off x="6257925" y="3732213"/>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Third question you ask yourself.</a:t>
            </a:r>
          </a:p>
        </p:txBody>
      </p:sp>
      <p:sp>
        <p:nvSpPr>
          <p:cNvPr id="11" name="Rounded Rectangle 10"/>
          <p:cNvSpPr/>
          <p:nvPr/>
        </p:nvSpPr>
        <p:spPr>
          <a:xfrm>
            <a:off x="345757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2" name="Rounded Rectangle 11"/>
          <p:cNvSpPr/>
          <p:nvPr/>
        </p:nvSpPr>
        <p:spPr>
          <a:xfrm>
            <a:off x="6305550"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grpSp>
        <p:nvGrpSpPr>
          <p:cNvPr id="3" name="Group 12"/>
          <p:cNvGrpSpPr>
            <a:grpSpLocks/>
          </p:cNvGrpSpPr>
          <p:nvPr/>
        </p:nvGrpSpPr>
        <p:grpSpPr bwMode="auto">
          <a:xfrm>
            <a:off x="419100" y="4302125"/>
            <a:ext cx="2562225" cy="1649413"/>
            <a:chOff x="0" y="0"/>
            <a:chExt cx="2562225" cy="1649095"/>
          </a:xfrm>
        </p:grpSpPr>
        <p:sp>
          <p:nvSpPr>
            <p:cNvPr id="14" name="Rounded Rectangle 13"/>
            <p:cNvSpPr/>
            <p:nvPr/>
          </p:nvSpPr>
          <p:spPr>
            <a:xfrm>
              <a:off x="0" y="0"/>
              <a:ext cx="2562225" cy="158084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2564" name="Text Box 13"/>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4" name="Group 15"/>
          <p:cNvGrpSpPr>
            <a:grpSpLocks/>
          </p:cNvGrpSpPr>
          <p:nvPr/>
        </p:nvGrpSpPr>
        <p:grpSpPr bwMode="auto">
          <a:xfrm>
            <a:off x="3257550" y="4303713"/>
            <a:ext cx="2562225" cy="1649412"/>
            <a:chOff x="0" y="0"/>
            <a:chExt cx="2562225" cy="1649095"/>
          </a:xfrm>
        </p:grpSpPr>
        <p:sp>
          <p:nvSpPr>
            <p:cNvPr id="17" name="Rounded Rectangle 16"/>
            <p:cNvSpPr/>
            <p:nvPr/>
          </p:nvSpPr>
          <p:spPr>
            <a:xfrm>
              <a:off x="0" y="0"/>
              <a:ext cx="2562225" cy="1580846"/>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2562" name="Text Box 15"/>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8" name="Group 18"/>
          <p:cNvGrpSpPr>
            <a:grpSpLocks/>
          </p:cNvGrpSpPr>
          <p:nvPr/>
        </p:nvGrpSpPr>
        <p:grpSpPr bwMode="auto">
          <a:xfrm>
            <a:off x="6115050" y="4313238"/>
            <a:ext cx="2562225" cy="1658937"/>
            <a:chOff x="0" y="0"/>
            <a:chExt cx="2562225" cy="1658620"/>
          </a:xfrm>
        </p:grpSpPr>
        <p:sp>
          <p:nvSpPr>
            <p:cNvPr id="20" name="Rounded Rectangle 19"/>
            <p:cNvSpPr/>
            <p:nvPr/>
          </p:nvSpPr>
          <p:spPr>
            <a:xfrm>
              <a:off x="0" y="0"/>
              <a:ext cx="2562225" cy="1580848"/>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2560" name="Text Box 18"/>
            <p:cNvSpPr txBox="1">
              <a:spLocks noChangeArrowheads="1"/>
            </p:cNvSpPr>
            <p:nvPr/>
          </p:nvSpPr>
          <p:spPr bwMode="auto">
            <a:xfrm>
              <a:off x="133350" y="1352550"/>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cxnSp>
        <p:nvCxnSpPr>
          <p:cNvPr id="22" name="Straight Connector 21"/>
          <p:cNvCxnSpPr/>
          <p:nvPr/>
        </p:nvCxnSpPr>
        <p:spPr>
          <a:xfrm>
            <a:off x="1695450" y="2932113"/>
            <a:ext cx="56959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5450" y="2932113"/>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533900" y="2741613"/>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391400" y="2922588"/>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95450" y="3951288"/>
            <a:ext cx="0" cy="3619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2545" name="Straight Connector 26"/>
          <p:cNvCxnSpPr>
            <a:cxnSpLocks noChangeShapeType="1"/>
          </p:cNvCxnSpPr>
          <p:nvPr/>
        </p:nvCxnSpPr>
        <p:spPr bwMode="auto">
          <a:xfrm>
            <a:off x="7391400" y="3951288"/>
            <a:ext cx="0" cy="361950"/>
          </a:xfrm>
          <a:prstGeom prst="line">
            <a:avLst/>
          </a:prstGeom>
          <a:noFill/>
          <a:ln w="19050" algn="ctr">
            <a:solidFill>
              <a:srgbClr val="4A7EBB"/>
            </a:solidFill>
            <a:round/>
            <a:headEnd/>
            <a:tailEnd/>
          </a:ln>
        </p:spPr>
      </p:cxnSp>
      <p:cxnSp>
        <p:nvCxnSpPr>
          <p:cNvPr id="22546" name="Straight Connector 27"/>
          <p:cNvCxnSpPr>
            <a:cxnSpLocks noChangeShapeType="1"/>
          </p:cNvCxnSpPr>
          <p:nvPr/>
        </p:nvCxnSpPr>
        <p:spPr bwMode="auto">
          <a:xfrm>
            <a:off x="4533900" y="3951288"/>
            <a:ext cx="0" cy="361950"/>
          </a:xfrm>
          <a:prstGeom prst="line">
            <a:avLst/>
          </a:prstGeom>
          <a:noFill/>
          <a:ln w="19050" algn="ctr">
            <a:solidFill>
              <a:srgbClr val="4A7EBB"/>
            </a:solidFill>
            <a:round/>
            <a:headEnd/>
            <a:tailEnd/>
          </a:ln>
        </p:spPr>
      </p:cxnSp>
      <p:sp>
        <p:nvSpPr>
          <p:cNvPr id="22547" name="Rectangle 26"/>
          <p:cNvSpPr>
            <a:spLocks noChangeArrowheads="1"/>
          </p:cNvSpPr>
          <p:nvPr/>
        </p:nvSpPr>
        <p:spPr bwMode="auto">
          <a:xfrm>
            <a:off x="-381000" y="360363"/>
            <a:ext cx="9144000" cy="457200"/>
          </a:xfrm>
          <a:prstGeom prst="rect">
            <a:avLst/>
          </a:prstGeom>
          <a:noFill/>
          <a:ln w="9525">
            <a:noFill/>
            <a:miter lim="800000"/>
            <a:headEnd/>
            <a:tailEnd/>
          </a:ln>
        </p:spPr>
        <p:txBody>
          <a:bodyPr wrap="none" anchor="ctr">
            <a:spAutoFit/>
          </a:bodyPr>
          <a:lstStyle/>
          <a:p>
            <a:endParaRPr lang="en-US"/>
          </a:p>
        </p:txBody>
      </p:sp>
      <p:grpSp>
        <p:nvGrpSpPr>
          <p:cNvPr id="9" name="Group 29"/>
          <p:cNvGrpSpPr>
            <a:grpSpLocks/>
          </p:cNvGrpSpPr>
          <p:nvPr/>
        </p:nvGrpSpPr>
        <p:grpSpPr bwMode="auto">
          <a:xfrm>
            <a:off x="3222625" y="1608138"/>
            <a:ext cx="2771775" cy="1228725"/>
            <a:chOff x="3222045" y="1608005"/>
            <a:chExt cx="2771775" cy="1228725"/>
          </a:xfrm>
        </p:grpSpPr>
        <p:grpSp>
          <p:nvGrpSpPr>
            <p:cNvPr id="10" name="Group 3"/>
            <p:cNvGrpSpPr>
              <a:grpSpLocks/>
            </p:cNvGrpSpPr>
            <p:nvPr/>
          </p:nvGrpSpPr>
          <p:grpSpPr bwMode="auto">
            <a:xfrm>
              <a:off x="3305175" y="1608005"/>
              <a:ext cx="2505075" cy="1228725"/>
              <a:chOff x="0" y="0"/>
              <a:chExt cx="2505075" cy="1228725"/>
            </a:xfrm>
          </p:grpSpPr>
          <p:sp>
            <p:nvSpPr>
              <p:cNvPr id="5" name="Rounded Rectangle 4"/>
              <p:cNvSpPr/>
              <p:nvPr/>
            </p:nvSpPr>
            <p:spPr>
              <a:xfrm>
                <a:off x="-580" y="0"/>
                <a:ext cx="2505075" cy="1104900"/>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spcBef>
                    <a:spcPts val="0"/>
                  </a:spcBef>
                  <a:spcAft>
                    <a:spcPts val="0"/>
                  </a:spcAft>
                  <a:defRPr/>
                </a:pPr>
                <a:r>
                  <a:rPr lang="en-US" sz="1100">
                    <a:ea typeface="Calibri"/>
                    <a:cs typeface="Times New Roman"/>
                  </a:rPr>
                  <a:t> </a:t>
                </a:r>
              </a:p>
            </p:txBody>
          </p:sp>
          <p:sp>
            <p:nvSpPr>
              <p:cNvPr id="6" name="Text Box 3"/>
              <p:cNvSpPr txBox="1"/>
              <p:nvPr/>
            </p:nvSpPr>
            <p:spPr>
              <a:xfrm>
                <a:off x="228020" y="857250"/>
                <a:ext cx="2000250" cy="3714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a:spcBef>
                    <a:spcPts val="0"/>
                  </a:spcBef>
                  <a:spcAft>
                    <a:spcPts val="0"/>
                  </a:spcAft>
                  <a:defRPr/>
                </a:pPr>
                <a:r>
                  <a:rPr lang="en-US" sz="1100">
                    <a:ea typeface="Calibri"/>
                    <a:cs typeface="Times New Roman"/>
                  </a:rPr>
                  <a:t>Assessment Question</a:t>
                </a:r>
              </a:p>
            </p:txBody>
          </p:sp>
        </p:grpSp>
        <p:sp>
          <p:nvSpPr>
            <p:cNvPr id="22556" name="TextBox 2"/>
            <p:cNvSpPr txBox="1">
              <a:spLocks noChangeArrowheads="1"/>
            </p:cNvSpPr>
            <p:nvPr/>
          </p:nvSpPr>
          <p:spPr bwMode="auto">
            <a:xfrm>
              <a:off x="3222045" y="1664172"/>
              <a:ext cx="2771775" cy="830997"/>
            </a:xfrm>
            <a:prstGeom prst="rect">
              <a:avLst/>
            </a:prstGeom>
            <a:noFill/>
            <a:ln w="9525">
              <a:noFill/>
              <a:miter lim="800000"/>
              <a:headEnd/>
              <a:tailEnd/>
            </a:ln>
          </p:spPr>
          <p:txBody>
            <a:bodyPr>
              <a:spAutoFit/>
            </a:bodyPr>
            <a:lstStyle/>
            <a:p>
              <a:pPr algn="ctr"/>
              <a:r>
                <a:rPr lang="en-US" sz="1600"/>
                <a:t>How many protons, neutrons and electrons </a:t>
              </a:r>
            </a:p>
            <a:p>
              <a:pPr algn="ctr"/>
              <a:r>
                <a:rPr lang="en-US" sz="1600"/>
                <a:t>are in </a:t>
              </a:r>
              <a:r>
                <a:rPr lang="en-US" sz="1600" baseline="30000"/>
                <a:t>36</a:t>
              </a:r>
              <a:r>
                <a:rPr lang="en-US" sz="1600"/>
                <a:t>Cl</a:t>
              </a:r>
              <a:r>
                <a:rPr lang="en-US" sz="1600" baseline="30000"/>
                <a:t>1-</a:t>
              </a:r>
              <a:r>
                <a:rPr lang="en-US" sz="1600"/>
                <a:t>?</a:t>
              </a:r>
            </a:p>
          </p:txBody>
        </p:sp>
      </p:grpSp>
      <p:sp>
        <p:nvSpPr>
          <p:cNvPr id="22549" name="TextBox 30"/>
          <p:cNvSpPr txBox="1">
            <a:spLocks noChangeArrowheads="1"/>
          </p:cNvSpPr>
          <p:nvPr/>
        </p:nvSpPr>
        <p:spPr bwMode="auto">
          <a:xfrm>
            <a:off x="619125" y="3144838"/>
            <a:ext cx="2171700" cy="584200"/>
          </a:xfrm>
          <a:prstGeom prst="rect">
            <a:avLst/>
          </a:prstGeom>
          <a:noFill/>
          <a:ln w="9525">
            <a:noFill/>
            <a:miter lim="800000"/>
            <a:headEnd/>
            <a:tailEnd/>
          </a:ln>
        </p:spPr>
        <p:txBody>
          <a:bodyPr>
            <a:spAutoFit/>
          </a:bodyPr>
          <a:lstStyle/>
          <a:p>
            <a:pPr algn="ctr"/>
            <a:r>
              <a:rPr lang="en-US" sz="1600"/>
              <a:t>What is the atomic number for chlorine?</a:t>
            </a:r>
          </a:p>
        </p:txBody>
      </p:sp>
      <p:sp>
        <p:nvSpPr>
          <p:cNvPr id="32" name="TextBox 31"/>
          <p:cNvSpPr txBox="1"/>
          <p:nvPr/>
        </p:nvSpPr>
        <p:spPr>
          <a:xfrm>
            <a:off x="458788" y="4294188"/>
            <a:ext cx="2439987" cy="1323975"/>
          </a:xfrm>
          <a:prstGeom prst="rect">
            <a:avLst/>
          </a:prstGeom>
          <a:noFill/>
        </p:spPr>
        <p:txBody>
          <a:bodyPr>
            <a:spAutoFit/>
          </a:bodyPr>
          <a:lstStyle/>
          <a:p>
            <a:pPr marL="285750" indent="-285750">
              <a:buFont typeface="Arial" pitchFamily="34" charset="0"/>
              <a:buChar char="•"/>
              <a:defRPr/>
            </a:pPr>
            <a:r>
              <a:rPr lang="en-US" sz="1600" dirty="0">
                <a:cs typeface="+mn-cs"/>
              </a:rPr>
              <a:t>Atomic numbers are found on the periodic table (whole number)</a:t>
            </a:r>
          </a:p>
          <a:p>
            <a:pPr marL="285750" indent="-285750">
              <a:buFont typeface="Arial" pitchFamily="34" charset="0"/>
              <a:buChar char="•"/>
              <a:defRPr/>
            </a:pPr>
            <a:r>
              <a:rPr lang="en-US" sz="1600" dirty="0">
                <a:cs typeface="+mn-cs"/>
              </a:rPr>
              <a:t>Atomic number  = </a:t>
            </a:r>
          </a:p>
          <a:p>
            <a:pPr>
              <a:defRPr/>
            </a:pPr>
            <a:r>
              <a:rPr lang="en-US" sz="1600" dirty="0">
                <a:cs typeface="+mn-cs"/>
              </a:rPr>
              <a:t>     # of protons</a:t>
            </a:r>
          </a:p>
        </p:txBody>
      </p:sp>
      <p:sp>
        <p:nvSpPr>
          <p:cNvPr id="22551" name="TextBox 32"/>
          <p:cNvSpPr txBox="1">
            <a:spLocks noChangeArrowheads="1"/>
          </p:cNvSpPr>
          <p:nvPr/>
        </p:nvSpPr>
        <p:spPr bwMode="auto">
          <a:xfrm>
            <a:off x="3448050" y="3148013"/>
            <a:ext cx="2266950" cy="584200"/>
          </a:xfrm>
          <a:prstGeom prst="rect">
            <a:avLst/>
          </a:prstGeom>
          <a:noFill/>
          <a:ln w="9525">
            <a:noFill/>
            <a:miter lim="800000"/>
            <a:headEnd/>
            <a:tailEnd/>
          </a:ln>
        </p:spPr>
        <p:txBody>
          <a:bodyPr>
            <a:spAutoFit/>
          </a:bodyPr>
          <a:lstStyle/>
          <a:p>
            <a:pPr algn="ctr"/>
            <a:r>
              <a:rPr lang="en-US" sz="1600"/>
              <a:t>What does the “36” in the symbol represent?</a:t>
            </a:r>
          </a:p>
        </p:txBody>
      </p:sp>
      <p:sp>
        <p:nvSpPr>
          <p:cNvPr id="34" name="TextBox 33"/>
          <p:cNvSpPr txBox="1"/>
          <p:nvPr/>
        </p:nvSpPr>
        <p:spPr>
          <a:xfrm>
            <a:off x="3313113" y="4273550"/>
            <a:ext cx="2681287" cy="1322388"/>
          </a:xfrm>
          <a:prstGeom prst="rect">
            <a:avLst/>
          </a:prstGeom>
          <a:noFill/>
        </p:spPr>
        <p:txBody>
          <a:bodyPr>
            <a:spAutoFit/>
          </a:bodyPr>
          <a:lstStyle/>
          <a:p>
            <a:pPr marL="285750" indent="-285750">
              <a:buFont typeface="Arial" pitchFamily="34" charset="0"/>
              <a:buChar char="•"/>
              <a:defRPr/>
            </a:pPr>
            <a:r>
              <a:rPr lang="en-US" sz="1600" dirty="0">
                <a:cs typeface="+mn-cs"/>
              </a:rPr>
              <a:t>Upper left corner of symbol is for the mass number</a:t>
            </a:r>
          </a:p>
          <a:p>
            <a:pPr marL="285750" indent="-285750">
              <a:buFont typeface="Arial" pitchFamily="34" charset="0"/>
              <a:buChar char="•"/>
              <a:defRPr/>
            </a:pPr>
            <a:r>
              <a:rPr lang="en-US" sz="1600" dirty="0">
                <a:cs typeface="+mn-cs"/>
              </a:rPr>
              <a:t>Mass number = </a:t>
            </a:r>
          </a:p>
          <a:p>
            <a:pPr>
              <a:defRPr/>
            </a:pPr>
            <a:r>
              <a:rPr lang="en-US" sz="1600" dirty="0">
                <a:cs typeface="+mn-cs"/>
              </a:rPr>
              <a:t>     # protons + # neutrons</a:t>
            </a:r>
          </a:p>
        </p:txBody>
      </p:sp>
      <p:sp>
        <p:nvSpPr>
          <p:cNvPr id="22553" name="TextBox 34"/>
          <p:cNvSpPr txBox="1">
            <a:spLocks noChangeArrowheads="1"/>
          </p:cNvSpPr>
          <p:nvPr/>
        </p:nvSpPr>
        <p:spPr bwMode="auto">
          <a:xfrm>
            <a:off x="6245225" y="3149600"/>
            <a:ext cx="2266950" cy="584200"/>
          </a:xfrm>
          <a:prstGeom prst="rect">
            <a:avLst/>
          </a:prstGeom>
          <a:noFill/>
          <a:ln w="9525">
            <a:noFill/>
            <a:miter lim="800000"/>
            <a:headEnd/>
            <a:tailEnd/>
          </a:ln>
        </p:spPr>
        <p:txBody>
          <a:bodyPr>
            <a:spAutoFit/>
          </a:bodyPr>
          <a:lstStyle/>
          <a:p>
            <a:pPr algn="ctr"/>
            <a:r>
              <a:rPr lang="en-US" sz="1600"/>
              <a:t>How is a charge of 1- achieved?</a:t>
            </a:r>
          </a:p>
        </p:txBody>
      </p:sp>
      <p:sp>
        <p:nvSpPr>
          <p:cNvPr id="22554" name="TextBox 35"/>
          <p:cNvSpPr txBox="1">
            <a:spLocks noChangeArrowheads="1"/>
          </p:cNvSpPr>
          <p:nvPr/>
        </p:nvSpPr>
        <p:spPr bwMode="auto">
          <a:xfrm>
            <a:off x="6119813" y="4259263"/>
            <a:ext cx="2438400" cy="1570037"/>
          </a:xfrm>
          <a:prstGeom prst="rect">
            <a:avLst/>
          </a:prstGeom>
          <a:noFill/>
          <a:ln w="9525">
            <a:noFill/>
            <a:miter lim="800000"/>
            <a:headEnd/>
            <a:tailEnd/>
          </a:ln>
        </p:spPr>
        <p:txBody>
          <a:bodyPr>
            <a:spAutoFit/>
          </a:bodyPr>
          <a:lstStyle/>
          <a:p>
            <a:pPr marL="285750" indent="-285750">
              <a:buFont typeface="Arial" charset="0"/>
              <a:buChar char="•"/>
            </a:pPr>
            <a:r>
              <a:rPr lang="en-US" sz="1600"/>
              <a:t>Protons are +</a:t>
            </a:r>
          </a:p>
          <a:p>
            <a:pPr marL="285750" indent="-285750">
              <a:buFont typeface="Arial" charset="0"/>
              <a:buChar char="•"/>
            </a:pPr>
            <a:r>
              <a:rPr lang="en-US" sz="1600"/>
              <a:t>Electrons are –</a:t>
            </a:r>
          </a:p>
          <a:p>
            <a:pPr marL="285750" indent="-285750">
              <a:buFont typeface="Arial" charset="0"/>
              <a:buChar char="•"/>
            </a:pPr>
            <a:r>
              <a:rPr lang="en-US" sz="1600"/>
              <a:t>Ion charge = positive charge (# protons) – negative charge (# electrons)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Scaffold for Authors</a:t>
            </a:r>
            <a:endParaRPr lang="en-US" dirty="0"/>
          </a:p>
        </p:txBody>
      </p:sp>
      <p:sp>
        <p:nvSpPr>
          <p:cNvPr id="7" name="Rounded Rectangle 6"/>
          <p:cNvSpPr/>
          <p:nvPr/>
        </p:nvSpPr>
        <p:spPr>
          <a:xfrm>
            <a:off x="61912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dirty="0">
                <a:latin typeface="Calibri"/>
                <a:ea typeface="Calibri"/>
                <a:cs typeface="Times New Roman"/>
              </a:rPr>
              <a:t> </a:t>
            </a:r>
          </a:p>
        </p:txBody>
      </p:sp>
      <p:sp>
        <p:nvSpPr>
          <p:cNvPr id="23556" name="Text Box 5"/>
          <p:cNvSpPr txBox="1">
            <a:spLocks noChangeArrowheads="1"/>
          </p:cNvSpPr>
          <p:nvPr/>
        </p:nvSpPr>
        <p:spPr bwMode="auto">
          <a:xfrm>
            <a:off x="542925" y="3703638"/>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First question you ask yourself.</a:t>
            </a:r>
          </a:p>
        </p:txBody>
      </p:sp>
      <p:sp>
        <p:nvSpPr>
          <p:cNvPr id="23557" name="Text Box 7"/>
          <p:cNvSpPr txBox="1">
            <a:spLocks noChangeArrowheads="1"/>
          </p:cNvSpPr>
          <p:nvPr/>
        </p:nvSpPr>
        <p:spPr bwMode="auto">
          <a:xfrm>
            <a:off x="3352800" y="3730625"/>
            <a:ext cx="2390775" cy="306388"/>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Second question you ask yourself.</a:t>
            </a:r>
          </a:p>
        </p:txBody>
      </p:sp>
      <p:sp>
        <p:nvSpPr>
          <p:cNvPr id="23558" name="Text Box 9"/>
          <p:cNvSpPr txBox="1">
            <a:spLocks noChangeArrowheads="1"/>
          </p:cNvSpPr>
          <p:nvPr/>
        </p:nvSpPr>
        <p:spPr bwMode="auto">
          <a:xfrm>
            <a:off x="6257925" y="3732213"/>
            <a:ext cx="2390775" cy="306387"/>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Third question you ask yourself.</a:t>
            </a:r>
          </a:p>
        </p:txBody>
      </p:sp>
      <p:sp>
        <p:nvSpPr>
          <p:cNvPr id="11" name="Rounded Rectangle 10"/>
          <p:cNvSpPr/>
          <p:nvPr/>
        </p:nvSpPr>
        <p:spPr>
          <a:xfrm>
            <a:off x="3457575"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12" name="Rounded Rectangle 11"/>
          <p:cNvSpPr/>
          <p:nvPr/>
        </p:nvSpPr>
        <p:spPr>
          <a:xfrm>
            <a:off x="6305550" y="3122613"/>
            <a:ext cx="2171700" cy="82867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grpSp>
        <p:nvGrpSpPr>
          <p:cNvPr id="3" name="Group 12"/>
          <p:cNvGrpSpPr>
            <a:grpSpLocks/>
          </p:cNvGrpSpPr>
          <p:nvPr/>
        </p:nvGrpSpPr>
        <p:grpSpPr bwMode="auto">
          <a:xfrm>
            <a:off x="419100" y="4302125"/>
            <a:ext cx="2562225" cy="1649413"/>
            <a:chOff x="0" y="0"/>
            <a:chExt cx="2562225" cy="1649095"/>
          </a:xfrm>
        </p:grpSpPr>
        <p:sp>
          <p:nvSpPr>
            <p:cNvPr id="14" name="Rounded Rectangle 13"/>
            <p:cNvSpPr/>
            <p:nvPr/>
          </p:nvSpPr>
          <p:spPr>
            <a:xfrm>
              <a:off x="0" y="0"/>
              <a:ext cx="2562225" cy="1580845"/>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3591" name="Text Box 13"/>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4" name="Group 15"/>
          <p:cNvGrpSpPr>
            <a:grpSpLocks/>
          </p:cNvGrpSpPr>
          <p:nvPr/>
        </p:nvGrpSpPr>
        <p:grpSpPr bwMode="auto">
          <a:xfrm>
            <a:off x="3257550" y="4303713"/>
            <a:ext cx="2562225" cy="1649412"/>
            <a:chOff x="0" y="0"/>
            <a:chExt cx="2562225" cy="1649095"/>
          </a:xfrm>
        </p:grpSpPr>
        <p:sp>
          <p:nvSpPr>
            <p:cNvPr id="17" name="Rounded Rectangle 16"/>
            <p:cNvSpPr/>
            <p:nvPr/>
          </p:nvSpPr>
          <p:spPr>
            <a:xfrm>
              <a:off x="0" y="0"/>
              <a:ext cx="2562225" cy="1580846"/>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3589" name="Text Box 15"/>
            <p:cNvSpPr txBox="1">
              <a:spLocks noChangeArrowheads="1"/>
            </p:cNvSpPr>
            <p:nvPr/>
          </p:nvSpPr>
          <p:spPr bwMode="auto">
            <a:xfrm>
              <a:off x="66675" y="1343025"/>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grpSp>
        <p:nvGrpSpPr>
          <p:cNvPr id="8" name="Group 18"/>
          <p:cNvGrpSpPr>
            <a:grpSpLocks/>
          </p:cNvGrpSpPr>
          <p:nvPr/>
        </p:nvGrpSpPr>
        <p:grpSpPr bwMode="auto">
          <a:xfrm>
            <a:off x="6115050" y="4313238"/>
            <a:ext cx="2562225" cy="1658937"/>
            <a:chOff x="0" y="0"/>
            <a:chExt cx="2562225" cy="1658620"/>
          </a:xfrm>
        </p:grpSpPr>
        <p:sp>
          <p:nvSpPr>
            <p:cNvPr id="20" name="Rounded Rectangle 19"/>
            <p:cNvSpPr/>
            <p:nvPr/>
          </p:nvSpPr>
          <p:spPr>
            <a:xfrm>
              <a:off x="0" y="0"/>
              <a:ext cx="2562225" cy="1580848"/>
            </a:xfrm>
            <a:prstGeom prst="roundRect">
              <a:avLst/>
            </a:prstGeom>
            <a:noFill/>
            <a:ln w="9525" cap="flat" cmpd="sng" algn="ctr">
              <a:solidFill>
                <a:sysClr val="windowText" lastClr="000000"/>
              </a:solidFill>
              <a:prstDash val="solid"/>
            </a:ln>
            <a:effectLst>
              <a:outerShdw blurRad="40000" dist="20000" dir="5400000" rotWithShape="0">
                <a:srgbClr val="000000">
                  <a:alpha val="38000"/>
                </a:srgbClr>
              </a:outerShdw>
            </a:effectLst>
          </p:spPr>
          <p:txBody>
            <a:bodyPr anchor="ctr"/>
            <a:lstStyle/>
            <a:p>
              <a:pPr>
                <a:spcBef>
                  <a:spcPts val="0"/>
                </a:spcBef>
                <a:spcAft>
                  <a:spcPts val="0"/>
                </a:spcAft>
                <a:defRPr/>
              </a:pPr>
              <a:r>
                <a:rPr lang="en-US" sz="1100">
                  <a:latin typeface="Calibri"/>
                  <a:ea typeface="Calibri"/>
                  <a:cs typeface="Times New Roman"/>
                </a:rPr>
                <a:t> </a:t>
              </a:r>
            </a:p>
          </p:txBody>
        </p:sp>
        <p:sp>
          <p:nvSpPr>
            <p:cNvPr id="23587" name="Text Box 18"/>
            <p:cNvSpPr txBox="1">
              <a:spLocks noChangeArrowheads="1"/>
            </p:cNvSpPr>
            <p:nvPr/>
          </p:nvSpPr>
          <p:spPr bwMode="auto">
            <a:xfrm>
              <a:off x="133350" y="1352550"/>
              <a:ext cx="2390775" cy="306070"/>
            </a:xfrm>
            <a:prstGeom prst="rect">
              <a:avLst/>
            </a:prstGeom>
            <a:noFill/>
            <a:ln w="6350">
              <a:noFill/>
              <a:miter lim="800000"/>
              <a:headEnd/>
              <a:tailEnd/>
            </a:ln>
          </p:spPr>
          <p:txBody>
            <a:bodyPr/>
            <a:lstStyle/>
            <a:p>
              <a:pPr algn="ctr"/>
              <a:r>
                <a:rPr lang="en-US" sz="1100">
                  <a:latin typeface="Calibri" charset="0"/>
                  <a:ea typeface="Calibri" charset="0"/>
                  <a:cs typeface="Times New Roman" charset="0"/>
                </a:rPr>
                <a:t>What content or skills are needed?</a:t>
              </a:r>
            </a:p>
          </p:txBody>
        </p:sp>
      </p:grpSp>
      <p:cxnSp>
        <p:nvCxnSpPr>
          <p:cNvPr id="22" name="Straight Connector 21"/>
          <p:cNvCxnSpPr/>
          <p:nvPr/>
        </p:nvCxnSpPr>
        <p:spPr>
          <a:xfrm>
            <a:off x="1695450" y="2932113"/>
            <a:ext cx="56959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95450" y="2932113"/>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533900" y="2741613"/>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7391400" y="2922588"/>
            <a:ext cx="0" cy="1905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95450" y="3951288"/>
            <a:ext cx="0" cy="36195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3569" name="Straight Connector 26"/>
          <p:cNvCxnSpPr>
            <a:cxnSpLocks noChangeShapeType="1"/>
          </p:cNvCxnSpPr>
          <p:nvPr/>
        </p:nvCxnSpPr>
        <p:spPr bwMode="auto">
          <a:xfrm>
            <a:off x="7391400" y="3951288"/>
            <a:ext cx="0" cy="361950"/>
          </a:xfrm>
          <a:prstGeom prst="line">
            <a:avLst/>
          </a:prstGeom>
          <a:noFill/>
          <a:ln w="19050" algn="ctr">
            <a:solidFill>
              <a:srgbClr val="4A7EBB"/>
            </a:solidFill>
            <a:round/>
            <a:headEnd/>
            <a:tailEnd/>
          </a:ln>
        </p:spPr>
      </p:cxnSp>
      <p:cxnSp>
        <p:nvCxnSpPr>
          <p:cNvPr id="23570" name="Straight Connector 27"/>
          <p:cNvCxnSpPr>
            <a:cxnSpLocks noChangeShapeType="1"/>
          </p:cNvCxnSpPr>
          <p:nvPr/>
        </p:nvCxnSpPr>
        <p:spPr bwMode="auto">
          <a:xfrm>
            <a:off x="4533900" y="3951288"/>
            <a:ext cx="0" cy="361950"/>
          </a:xfrm>
          <a:prstGeom prst="line">
            <a:avLst/>
          </a:prstGeom>
          <a:noFill/>
          <a:ln w="19050" algn="ctr">
            <a:solidFill>
              <a:srgbClr val="4A7EBB"/>
            </a:solidFill>
            <a:round/>
            <a:headEnd/>
            <a:tailEnd/>
          </a:ln>
        </p:spPr>
      </p:cxnSp>
      <p:sp>
        <p:nvSpPr>
          <p:cNvPr id="23571" name="Rectangle 26"/>
          <p:cNvSpPr>
            <a:spLocks noChangeArrowheads="1"/>
          </p:cNvSpPr>
          <p:nvPr/>
        </p:nvSpPr>
        <p:spPr bwMode="auto">
          <a:xfrm>
            <a:off x="-381000" y="360363"/>
            <a:ext cx="9144000" cy="457200"/>
          </a:xfrm>
          <a:prstGeom prst="rect">
            <a:avLst/>
          </a:prstGeom>
          <a:noFill/>
          <a:ln w="9525">
            <a:noFill/>
            <a:miter lim="800000"/>
            <a:headEnd/>
            <a:tailEnd/>
          </a:ln>
        </p:spPr>
        <p:txBody>
          <a:bodyPr wrap="none" anchor="ctr">
            <a:spAutoFit/>
          </a:bodyPr>
          <a:lstStyle/>
          <a:p>
            <a:endParaRPr lang="en-US"/>
          </a:p>
        </p:txBody>
      </p:sp>
      <p:grpSp>
        <p:nvGrpSpPr>
          <p:cNvPr id="9" name="Group 29"/>
          <p:cNvGrpSpPr>
            <a:grpSpLocks/>
          </p:cNvGrpSpPr>
          <p:nvPr/>
        </p:nvGrpSpPr>
        <p:grpSpPr bwMode="auto">
          <a:xfrm>
            <a:off x="3222625" y="1608138"/>
            <a:ext cx="2771775" cy="1228725"/>
            <a:chOff x="3222045" y="1608005"/>
            <a:chExt cx="2771775" cy="1228725"/>
          </a:xfrm>
        </p:grpSpPr>
        <p:grpSp>
          <p:nvGrpSpPr>
            <p:cNvPr id="10" name="Group 3"/>
            <p:cNvGrpSpPr>
              <a:grpSpLocks/>
            </p:cNvGrpSpPr>
            <p:nvPr/>
          </p:nvGrpSpPr>
          <p:grpSpPr bwMode="auto">
            <a:xfrm>
              <a:off x="3305175" y="1608005"/>
              <a:ext cx="2505075" cy="1228725"/>
              <a:chOff x="0" y="0"/>
              <a:chExt cx="2505075" cy="1228725"/>
            </a:xfrm>
          </p:grpSpPr>
          <p:sp>
            <p:nvSpPr>
              <p:cNvPr id="5" name="Rounded Rectangle 4"/>
              <p:cNvSpPr/>
              <p:nvPr/>
            </p:nvSpPr>
            <p:spPr>
              <a:xfrm>
                <a:off x="-580" y="0"/>
                <a:ext cx="2505075" cy="1104900"/>
              </a:xfrm>
              <a:prstGeom prst="roundRect">
                <a:avLst/>
              </a:prstGeom>
              <a:no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spcBef>
                    <a:spcPts val="0"/>
                  </a:spcBef>
                  <a:spcAft>
                    <a:spcPts val="0"/>
                  </a:spcAft>
                  <a:defRPr/>
                </a:pPr>
                <a:r>
                  <a:rPr lang="en-US" sz="1100">
                    <a:ea typeface="Calibri"/>
                    <a:cs typeface="Times New Roman"/>
                  </a:rPr>
                  <a:t> </a:t>
                </a:r>
              </a:p>
            </p:txBody>
          </p:sp>
          <p:sp>
            <p:nvSpPr>
              <p:cNvPr id="6" name="Text Box 3"/>
              <p:cNvSpPr txBox="1"/>
              <p:nvPr/>
            </p:nvSpPr>
            <p:spPr>
              <a:xfrm>
                <a:off x="228020" y="857250"/>
                <a:ext cx="2000250" cy="3714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lstStyle/>
              <a:p>
                <a:pPr algn="ctr">
                  <a:spcBef>
                    <a:spcPts val="0"/>
                  </a:spcBef>
                  <a:spcAft>
                    <a:spcPts val="0"/>
                  </a:spcAft>
                  <a:defRPr/>
                </a:pPr>
                <a:r>
                  <a:rPr lang="en-US" sz="1100">
                    <a:ea typeface="Calibri"/>
                    <a:cs typeface="Times New Roman"/>
                  </a:rPr>
                  <a:t>Assessment Question</a:t>
                </a:r>
              </a:p>
            </p:txBody>
          </p:sp>
        </p:grpSp>
        <p:sp>
          <p:nvSpPr>
            <p:cNvPr id="23583" name="TextBox 2"/>
            <p:cNvSpPr txBox="1">
              <a:spLocks noChangeArrowheads="1"/>
            </p:cNvSpPr>
            <p:nvPr/>
          </p:nvSpPr>
          <p:spPr bwMode="auto">
            <a:xfrm>
              <a:off x="3222045" y="1664172"/>
              <a:ext cx="2771775" cy="830997"/>
            </a:xfrm>
            <a:prstGeom prst="rect">
              <a:avLst/>
            </a:prstGeom>
            <a:noFill/>
            <a:ln w="9525">
              <a:noFill/>
              <a:miter lim="800000"/>
              <a:headEnd/>
              <a:tailEnd/>
            </a:ln>
          </p:spPr>
          <p:txBody>
            <a:bodyPr>
              <a:spAutoFit/>
            </a:bodyPr>
            <a:lstStyle/>
            <a:p>
              <a:pPr algn="ctr"/>
              <a:r>
                <a:rPr lang="en-US" sz="1600"/>
                <a:t>How many protons, neutrons and electrons </a:t>
              </a:r>
            </a:p>
            <a:p>
              <a:pPr algn="ctr"/>
              <a:r>
                <a:rPr lang="en-US" sz="1600"/>
                <a:t>are in </a:t>
              </a:r>
              <a:r>
                <a:rPr lang="en-US" sz="1600" baseline="30000"/>
                <a:t>36</a:t>
              </a:r>
              <a:r>
                <a:rPr lang="en-US" sz="1600"/>
                <a:t>Cl</a:t>
              </a:r>
              <a:r>
                <a:rPr lang="en-US" sz="1600" baseline="30000"/>
                <a:t>1-</a:t>
              </a:r>
              <a:r>
                <a:rPr lang="en-US" sz="1600"/>
                <a:t>?</a:t>
              </a:r>
            </a:p>
          </p:txBody>
        </p:sp>
      </p:grpSp>
      <p:sp>
        <p:nvSpPr>
          <p:cNvPr id="23573" name="TextBox 30"/>
          <p:cNvSpPr txBox="1">
            <a:spLocks noChangeArrowheads="1"/>
          </p:cNvSpPr>
          <p:nvPr/>
        </p:nvSpPr>
        <p:spPr bwMode="auto">
          <a:xfrm>
            <a:off x="619125" y="3144838"/>
            <a:ext cx="2171700" cy="584200"/>
          </a:xfrm>
          <a:prstGeom prst="rect">
            <a:avLst/>
          </a:prstGeom>
          <a:noFill/>
          <a:ln w="9525">
            <a:noFill/>
            <a:miter lim="800000"/>
            <a:headEnd/>
            <a:tailEnd/>
          </a:ln>
        </p:spPr>
        <p:txBody>
          <a:bodyPr>
            <a:spAutoFit/>
          </a:bodyPr>
          <a:lstStyle/>
          <a:p>
            <a:pPr algn="ctr"/>
            <a:r>
              <a:rPr lang="en-US" sz="1600"/>
              <a:t>What is the atomic number for chlorine?</a:t>
            </a:r>
          </a:p>
        </p:txBody>
      </p:sp>
      <p:sp>
        <p:nvSpPr>
          <p:cNvPr id="32" name="TextBox 31"/>
          <p:cNvSpPr txBox="1"/>
          <p:nvPr/>
        </p:nvSpPr>
        <p:spPr>
          <a:xfrm>
            <a:off x="458788" y="4294188"/>
            <a:ext cx="2439987" cy="1323975"/>
          </a:xfrm>
          <a:prstGeom prst="rect">
            <a:avLst/>
          </a:prstGeom>
          <a:noFill/>
        </p:spPr>
        <p:txBody>
          <a:bodyPr>
            <a:spAutoFit/>
          </a:bodyPr>
          <a:lstStyle/>
          <a:p>
            <a:pPr marL="285750" indent="-285750">
              <a:defRPr/>
            </a:pPr>
            <a:r>
              <a:rPr lang="en-US" sz="1600" dirty="0">
                <a:cs typeface="+mn-cs"/>
              </a:rPr>
              <a:t>A1   Atomic numbers are found on the periodic table (whole number)</a:t>
            </a:r>
          </a:p>
          <a:p>
            <a:pPr marL="285750" indent="-285750">
              <a:defRPr/>
            </a:pPr>
            <a:r>
              <a:rPr lang="en-US" sz="1600" dirty="0">
                <a:cs typeface="+mn-cs"/>
              </a:rPr>
              <a:t>A2   Atomic number  = </a:t>
            </a:r>
          </a:p>
          <a:p>
            <a:pPr>
              <a:defRPr/>
            </a:pPr>
            <a:r>
              <a:rPr lang="en-US" sz="1600" dirty="0">
                <a:cs typeface="+mn-cs"/>
              </a:rPr>
              <a:t>     # of protons</a:t>
            </a:r>
          </a:p>
        </p:txBody>
      </p:sp>
      <p:sp>
        <p:nvSpPr>
          <p:cNvPr id="23575" name="TextBox 32"/>
          <p:cNvSpPr txBox="1">
            <a:spLocks noChangeArrowheads="1"/>
          </p:cNvSpPr>
          <p:nvPr/>
        </p:nvSpPr>
        <p:spPr bwMode="auto">
          <a:xfrm>
            <a:off x="3448050" y="3148013"/>
            <a:ext cx="2266950" cy="584200"/>
          </a:xfrm>
          <a:prstGeom prst="rect">
            <a:avLst/>
          </a:prstGeom>
          <a:noFill/>
          <a:ln w="9525">
            <a:noFill/>
            <a:miter lim="800000"/>
            <a:headEnd/>
            <a:tailEnd/>
          </a:ln>
        </p:spPr>
        <p:txBody>
          <a:bodyPr>
            <a:spAutoFit/>
          </a:bodyPr>
          <a:lstStyle/>
          <a:p>
            <a:pPr algn="ctr"/>
            <a:r>
              <a:rPr lang="en-US" sz="1600"/>
              <a:t>What does the “36” in the symbol represent?</a:t>
            </a:r>
          </a:p>
        </p:txBody>
      </p:sp>
      <p:sp>
        <p:nvSpPr>
          <p:cNvPr id="34" name="TextBox 33"/>
          <p:cNvSpPr txBox="1"/>
          <p:nvPr/>
        </p:nvSpPr>
        <p:spPr>
          <a:xfrm>
            <a:off x="3313113" y="4273550"/>
            <a:ext cx="2681287" cy="1322388"/>
          </a:xfrm>
          <a:prstGeom prst="rect">
            <a:avLst/>
          </a:prstGeom>
          <a:noFill/>
        </p:spPr>
        <p:txBody>
          <a:bodyPr>
            <a:spAutoFit/>
          </a:bodyPr>
          <a:lstStyle/>
          <a:p>
            <a:pPr marL="285750" indent="-285750">
              <a:defRPr/>
            </a:pPr>
            <a:r>
              <a:rPr lang="en-US" sz="1600" dirty="0">
                <a:cs typeface="+mn-cs"/>
              </a:rPr>
              <a:t>B1   Upper left corner of symbol is for the mass number</a:t>
            </a:r>
          </a:p>
          <a:p>
            <a:pPr marL="285750" indent="-285750">
              <a:defRPr/>
            </a:pPr>
            <a:r>
              <a:rPr lang="en-US" sz="1600" dirty="0">
                <a:cs typeface="+mn-cs"/>
              </a:rPr>
              <a:t>B2    Mass number = </a:t>
            </a:r>
          </a:p>
          <a:p>
            <a:pPr>
              <a:defRPr/>
            </a:pPr>
            <a:r>
              <a:rPr lang="en-US" sz="1600" dirty="0">
                <a:cs typeface="+mn-cs"/>
              </a:rPr>
              <a:t>     # protons + # neutrons</a:t>
            </a:r>
          </a:p>
        </p:txBody>
      </p:sp>
      <p:sp>
        <p:nvSpPr>
          <p:cNvPr id="23577" name="TextBox 34"/>
          <p:cNvSpPr txBox="1">
            <a:spLocks noChangeArrowheads="1"/>
          </p:cNvSpPr>
          <p:nvPr/>
        </p:nvSpPr>
        <p:spPr bwMode="auto">
          <a:xfrm>
            <a:off x="6245225" y="3149600"/>
            <a:ext cx="2266950" cy="584200"/>
          </a:xfrm>
          <a:prstGeom prst="rect">
            <a:avLst/>
          </a:prstGeom>
          <a:noFill/>
          <a:ln w="9525">
            <a:noFill/>
            <a:miter lim="800000"/>
            <a:headEnd/>
            <a:tailEnd/>
          </a:ln>
        </p:spPr>
        <p:txBody>
          <a:bodyPr>
            <a:spAutoFit/>
          </a:bodyPr>
          <a:lstStyle/>
          <a:p>
            <a:pPr algn="ctr"/>
            <a:r>
              <a:rPr lang="en-US" sz="1600"/>
              <a:t>How is a charge of 1- achieved?</a:t>
            </a:r>
          </a:p>
        </p:txBody>
      </p:sp>
      <p:sp>
        <p:nvSpPr>
          <p:cNvPr id="23578" name="TextBox 35"/>
          <p:cNvSpPr txBox="1">
            <a:spLocks noChangeArrowheads="1"/>
          </p:cNvSpPr>
          <p:nvPr/>
        </p:nvSpPr>
        <p:spPr bwMode="auto">
          <a:xfrm>
            <a:off x="6119813" y="4259263"/>
            <a:ext cx="2438400" cy="1570037"/>
          </a:xfrm>
          <a:prstGeom prst="rect">
            <a:avLst/>
          </a:prstGeom>
          <a:noFill/>
          <a:ln w="9525">
            <a:noFill/>
            <a:miter lim="800000"/>
            <a:headEnd/>
            <a:tailEnd/>
          </a:ln>
        </p:spPr>
        <p:txBody>
          <a:bodyPr>
            <a:spAutoFit/>
          </a:bodyPr>
          <a:lstStyle/>
          <a:p>
            <a:pPr marL="285750" indent="-285750"/>
            <a:r>
              <a:rPr lang="en-US" sz="1600">
                <a:solidFill>
                  <a:srgbClr val="FF0000"/>
                </a:solidFill>
              </a:rPr>
              <a:t>C1  Protons are +</a:t>
            </a:r>
          </a:p>
          <a:p>
            <a:pPr marL="285750" indent="-285750"/>
            <a:r>
              <a:rPr lang="en-US" sz="1600">
                <a:solidFill>
                  <a:srgbClr val="FF0000"/>
                </a:solidFill>
              </a:rPr>
              <a:t>C2  Electrons are –</a:t>
            </a:r>
          </a:p>
          <a:p>
            <a:pPr marL="285750" indent="-285750"/>
            <a:r>
              <a:rPr lang="en-US" sz="1600"/>
              <a:t>C3  Ion charge = positive charge (# protons) – negative charge (# electrons)</a:t>
            </a:r>
          </a:p>
        </p:txBody>
      </p:sp>
      <p:sp>
        <p:nvSpPr>
          <p:cNvPr id="23579" name="TextBox 36"/>
          <p:cNvSpPr txBox="1">
            <a:spLocks noChangeArrowheads="1"/>
          </p:cNvSpPr>
          <p:nvPr/>
        </p:nvSpPr>
        <p:spPr bwMode="auto">
          <a:xfrm>
            <a:off x="1385888" y="2851150"/>
            <a:ext cx="339725" cy="368300"/>
          </a:xfrm>
          <a:prstGeom prst="rect">
            <a:avLst/>
          </a:prstGeom>
          <a:noFill/>
          <a:ln w="9525">
            <a:noFill/>
            <a:miter lim="800000"/>
            <a:headEnd/>
            <a:tailEnd/>
          </a:ln>
        </p:spPr>
        <p:txBody>
          <a:bodyPr wrap="none">
            <a:spAutoFit/>
          </a:bodyPr>
          <a:lstStyle/>
          <a:p>
            <a:r>
              <a:rPr lang="en-US"/>
              <a:t>A</a:t>
            </a:r>
          </a:p>
        </p:txBody>
      </p:sp>
      <p:sp>
        <p:nvSpPr>
          <p:cNvPr id="23580" name="TextBox 37"/>
          <p:cNvSpPr txBox="1">
            <a:spLocks noChangeArrowheads="1"/>
          </p:cNvSpPr>
          <p:nvPr/>
        </p:nvSpPr>
        <p:spPr bwMode="auto">
          <a:xfrm>
            <a:off x="4264025" y="2867025"/>
            <a:ext cx="398463" cy="368300"/>
          </a:xfrm>
          <a:prstGeom prst="rect">
            <a:avLst/>
          </a:prstGeom>
          <a:noFill/>
          <a:ln w="9525">
            <a:noFill/>
            <a:miter lim="800000"/>
            <a:headEnd/>
            <a:tailEnd/>
          </a:ln>
        </p:spPr>
        <p:txBody>
          <a:bodyPr>
            <a:spAutoFit/>
          </a:bodyPr>
          <a:lstStyle/>
          <a:p>
            <a:r>
              <a:rPr lang="en-US"/>
              <a:t>B</a:t>
            </a:r>
          </a:p>
        </p:txBody>
      </p:sp>
      <p:sp>
        <p:nvSpPr>
          <p:cNvPr id="23581" name="TextBox 38"/>
          <p:cNvSpPr txBox="1">
            <a:spLocks noChangeArrowheads="1"/>
          </p:cNvSpPr>
          <p:nvPr/>
        </p:nvSpPr>
        <p:spPr bwMode="auto">
          <a:xfrm>
            <a:off x="7124700" y="2849563"/>
            <a:ext cx="350838" cy="369887"/>
          </a:xfrm>
          <a:prstGeom prst="rect">
            <a:avLst/>
          </a:prstGeom>
          <a:noFill/>
          <a:ln w="9525">
            <a:noFill/>
            <a:miter lim="800000"/>
            <a:headEnd/>
            <a:tailEnd/>
          </a:ln>
        </p:spPr>
        <p:txBody>
          <a:bodyPr wrap="none">
            <a:spAutoFit/>
          </a:bodyPr>
          <a:lstStyle/>
          <a:p>
            <a:r>
              <a:rPr lang="en-US"/>
              <a:t>C</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 </a:t>
            </a:r>
            <a:r>
              <a:rPr lang="en-US" dirty="0"/>
              <a:t>an Activity</a:t>
            </a:r>
          </a:p>
        </p:txBody>
      </p:sp>
      <p:sp>
        <p:nvSpPr>
          <p:cNvPr id="3" name="Content Placeholder 2"/>
          <p:cNvSpPr>
            <a:spLocks noGrp="1"/>
          </p:cNvSpPr>
          <p:nvPr>
            <p:ph idx="1"/>
          </p:nvPr>
        </p:nvSpPr>
        <p:spPr/>
        <p:txBody>
          <a:bodyPr>
            <a:normAutofit/>
          </a:bodyPr>
          <a:lstStyle/>
          <a:p>
            <a:r>
              <a:rPr lang="en-US" sz="2700" dirty="0" smtClean="0"/>
              <a:t>You will need:</a:t>
            </a:r>
          </a:p>
          <a:p>
            <a:pPr marL="274320" indent="-274320">
              <a:buClr>
                <a:schemeClr val="tx1"/>
              </a:buClr>
              <a:buFont typeface="Arial"/>
              <a:buChar char="•"/>
            </a:pPr>
            <a:r>
              <a:rPr lang="en-US" sz="2700" dirty="0" smtClean="0"/>
              <a:t>1 or 2 learning objectives</a:t>
            </a:r>
          </a:p>
          <a:p>
            <a:pPr marL="274320" indent="-274320">
              <a:buClr>
                <a:schemeClr val="tx1"/>
              </a:buClr>
              <a:buFont typeface="Arial"/>
              <a:buChar char="•"/>
            </a:pPr>
            <a:r>
              <a:rPr lang="en-US" sz="2700" dirty="0" smtClean="0"/>
              <a:t>1 model per objective.  Model can be picture, map graph, data table, or drawing (can find picture later)</a:t>
            </a:r>
            <a:endParaRPr lang="en-US" sz="2700" dirty="0" smtClean="0">
              <a:cs typeface="Georgia"/>
            </a:endParaRPr>
          </a:p>
          <a:p>
            <a:pPr>
              <a:buClr>
                <a:schemeClr val="tx1"/>
              </a:buClr>
            </a:pPr>
            <a:r>
              <a:rPr lang="en-US" sz="2700" dirty="0" smtClean="0">
                <a:cs typeface="Georgia"/>
              </a:rPr>
              <a:t>From the model labeled as you want, write 2-3 exploratory questions- </a:t>
            </a:r>
          </a:p>
          <a:p>
            <a:pPr lvl="1">
              <a:buClr>
                <a:schemeClr val="tx1"/>
              </a:buClr>
            </a:pPr>
            <a:r>
              <a:rPr lang="en-US" sz="2300" dirty="0" smtClean="0">
                <a:cs typeface="Georgia"/>
              </a:rPr>
              <a:t>I will show you Calculus and Economic models</a:t>
            </a:r>
            <a:endParaRPr lang="en-US" sz="2300" dirty="0" smtClean="0">
              <a:cs typeface="Georgia"/>
            </a:endParaRPr>
          </a:p>
          <a:p>
            <a:pPr>
              <a:buClr>
                <a:schemeClr val="tx1"/>
              </a:buClr>
            </a:pPr>
            <a:r>
              <a:rPr lang="en-US" sz="2700" dirty="0" smtClean="0">
                <a:cs typeface="Georgia"/>
              </a:rPr>
              <a:t>Then, write 2-3 concept development question</a:t>
            </a:r>
          </a:p>
          <a:p>
            <a:pPr>
              <a:buClr>
                <a:schemeClr val="tx1"/>
              </a:buClr>
            </a:pPr>
            <a:r>
              <a:rPr lang="en-US" sz="2700" dirty="0" smtClean="0">
                <a:cs typeface="Georgia"/>
              </a:rPr>
              <a:t>Last write 1-2 application question</a:t>
            </a:r>
            <a:endParaRPr lang="en-US" sz="2700" dirty="0" smtClean="0"/>
          </a:p>
          <a:p>
            <a:endParaRPr lang="en-US" sz="2700" dirty="0"/>
          </a:p>
        </p:txBody>
      </p:sp>
    </p:spTree>
    <p:extLst>
      <p:ext uri="{BB962C8B-B14F-4D97-AF65-F5344CB8AC3E}">
        <p14:creationId xmlns="" xmlns:p14="http://schemas.microsoft.com/office/powerpoint/2010/main" xmlns:mv="urn:schemas-microsoft-com:mac:vml" xmlns:mc="http://schemas.openxmlformats.org/markup-compatibility/2006" xmlns:p="http://schemas.openxmlformats.org/presentationml/2006/main" xmlns:r="http://schemas.openxmlformats.org/officeDocument/2006/relationships" xmlns:a="http://schemas.openxmlformats.org/drawingml/2006/main" val="31552086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Hach</a:t>
            </a:r>
            <a:r>
              <a:rPr lang="en-US" dirty="0" smtClean="0"/>
              <a:t> Videos</a:t>
            </a:r>
            <a:endParaRPr lang="en-US" dirty="0"/>
          </a:p>
        </p:txBody>
      </p:sp>
      <p:sp>
        <p:nvSpPr>
          <p:cNvPr id="3" name="Content Placeholder 2"/>
          <p:cNvSpPr>
            <a:spLocks noGrp="1"/>
          </p:cNvSpPr>
          <p:nvPr>
            <p:ph idx="1"/>
          </p:nvPr>
        </p:nvSpPr>
        <p:spPr/>
        <p:txBody>
          <a:bodyPr/>
          <a:lstStyle/>
          <a:p>
            <a:r>
              <a:rPr lang="en-US" dirty="0" smtClean="0">
                <a:hlinkClick r:id="rId2"/>
              </a:rPr>
              <a:t>http://www.pogil.org/resources/implementation/interpersonal-effectiveness-videos</a:t>
            </a:r>
            <a:endParaRPr lang="en-US" dirty="0" smtClean="0"/>
          </a:p>
          <a:p>
            <a:r>
              <a:rPr lang="en-US" dirty="0" smtClean="0"/>
              <a:t>1. Video #7 - </a:t>
            </a:r>
            <a:r>
              <a:rPr lang="en-US" dirty="0" smtClean="0">
                <a:hlinkClick r:id="rId3"/>
              </a:rPr>
              <a:t>Listening Skills</a:t>
            </a:r>
            <a:r>
              <a:rPr lang="en-US" dirty="0" smtClean="0"/>
              <a:t> (positive example of active listening)</a:t>
            </a:r>
          </a:p>
          <a:p>
            <a:r>
              <a:rPr lang="en-US" smtClean="0"/>
              <a:t>2. Video </a:t>
            </a:r>
            <a:r>
              <a:rPr lang="en-US" dirty="0" smtClean="0"/>
              <a:t>#5 - </a:t>
            </a:r>
            <a:r>
              <a:rPr lang="en-US" dirty="0" smtClean="0">
                <a:hlinkClick r:id="rId4"/>
              </a:rPr>
              <a:t>Communicating Clearly</a:t>
            </a:r>
            <a:r>
              <a:rPr lang="en-US" dirty="0" smtClean="0"/>
              <a:t> (brusque, no eye contact)</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47776"/>
            <a:ext cx="8229600" cy="739721"/>
          </a:xfrm>
        </p:spPr>
        <p:txBody>
          <a:bodyPr>
            <a:normAutofit fontScale="90000"/>
          </a:bodyPr>
          <a:lstStyle/>
          <a:p>
            <a:r>
              <a:rPr lang="en-US" dirty="0" smtClean="0">
                <a:latin typeface="Trebuchet MS" charset="0"/>
              </a:rPr>
              <a:t>Contact Information</a:t>
            </a:r>
            <a:br>
              <a:rPr lang="en-US" dirty="0" smtClean="0">
                <a:latin typeface="Trebuchet MS" charset="0"/>
              </a:rPr>
            </a:br>
            <a:endParaRPr lang="en-US" dirty="0"/>
          </a:p>
        </p:txBody>
      </p:sp>
      <p:sp>
        <p:nvSpPr>
          <p:cNvPr id="3" name="Content Placeholder 2"/>
          <p:cNvSpPr>
            <a:spLocks noGrp="1"/>
          </p:cNvSpPr>
          <p:nvPr>
            <p:ph idx="1"/>
          </p:nvPr>
        </p:nvSpPr>
        <p:spPr>
          <a:xfrm>
            <a:off x="457200" y="1653894"/>
            <a:ext cx="7941733" cy="4784480"/>
          </a:xfrm>
        </p:spPr>
        <p:txBody>
          <a:bodyPr>
            <a:normAutofit/>
          </a:bodyPr>
          <a:lstStyle/>
          <a:p>
            <a:pPr marL="320040" indent="-320040">
              <a:buClr>
                <a:schemeClr val="tx1"/>
              </a:buClr>
              <a:buFont typeface="Arial"/>
              <a:buChar char="•"/>
            </a:pPr>
            <a:r>
              <a:rPr lang="en-US" sz="3000" dirty="0" smtClean="0"/>
              <a:t>Pat Ligon Broughton HS</a:t>
            </a:r>
          </a:p>
          <a:p>
            <a:r>
              <a:rPr lang="en-US" sz="2800" dirty="0" smtClean="0">
                <a:solidFill>
                  <a:schemeClr val="accent2"/>
                </a:solidFill>
                <a:latin typeface="Arial" charset="0"/>
                <a:hlinkClick r:id="rId3"/>
              </a:rPr>
              <a:t>pligon@wcpss.net</a:t>
            </a:r>
            <a:r>
              <a:rPr lang="en-US" sz="2800" dirty="0" smtClean="0">
                <a:solidFill>
                  <a:schemeClr val="accent2"/>
                </a:solidFill>
                <a:latin typeface="Arial" charset="0"/>
              </a:rPr>
              <a:t> or </a:t>
            </a:r>
            <a:r>
              <a:rPr lang="en-US" sz="2800" dirty="0" smtClean="0">
                <a:solidFill>
                  <a:schemeClr val="accent2"/>
                </a:solidFill>
                <a:latin typeface="Arial" charset="0"/>
                <a:hlinkClick r:id="rId4"/>
              </a:rPr>
              <a:t>pligon@nc.rr.com</a:t>
            </a:r>
            <a:endParaRPr lang="en-US" sz="2800" dirty="0" smtClean="0">
              <a:solidFill>
                <a:schemeClr val="accent2"/>
              </a:solidFill>
              <a:latin typeface="Arial" charset="0"/>
            </a:endParaRPr>
          </a:p>
          <a:p>
            <a:r>
              <a:rPr lang="en-US" sz="2800" dirty="0" smtClean="0">
                <a:solidFill>
                  <a:schemeClr val="accent2"/>
                </a:solidFill>
                <a:latin typeface="Arial" charset="0"/>
              </a:rPr>
              <a:t>Pat Ligon’s website:</a:t>
            </a:r>
          </a:p>
          <a:p>
            <a:r>
              <a:rPr lang="en-US" sz="2800" dirty="0" smtClean="0">
                <a:solidFill>
                  <a:schemeClr val="accent2"/>
                </a:solidFill>
                <a:latin typeface="Arial" charset="0"/>
              </a:rPr>
              <a:t> </a:t>
            </a:r>
            <a:r>
              <a:rPr lang="en-US" sz="2800" dirty="0" smtClean="0">
                <a:solidFill>
                  <a:schemeClr val="accent2"/>
                </a:solidFill>
                <a:latin typeface="Arial" charset="0"/>
                <a:hlinkClick r:id="rId5"/>
              </a:rPr>
              <a:t>http://pligon.scribnotes.com</a:t>
            </a:r>
            <a:r>
              <a:rPr lang="en-US" sz="2800" dirty="0" smtClean="0">
                <a:solidFill>
                  <a:schemeClr val="accent2"/>
                </a:solidFill>
                <a:latin typeface="Arial" charset="0"/>
                <a:hlinkClick r:id="rId5"/>
              </a:rPr>
              <a:t>/</a:t>
            </a:r>
            <a:endParaRPr lang="en-US" sz="2800" dirty="0" smtClean="0">
              <a:solidFill>
                <a:schemeClr val="accent2"/>
              </a:solidFill>
              <a:latin typeface="Arial" charset="0"/>
            </a:endParaRPr>
          </a:p>
          <a:p>
            <a:r>
              <a:rPr lang="en-US" sz="2800" dirty="0" smtClean="0">
                <a:solidFill>
                  <a:schemeClr val="tx1">
                    <a:lumMod val="50000"/>
                  </a:schemeClr>
                </a:solidFill>
                <a:latin typeface="Arial" charset="0"/>
              </a:rPr>
              <a:t>Sharon </a:t>
            </a:r>
            <a:r>
              <a:rPr lang="en-US" sz="2800" dirty="0" err="1" smtClean="0">
                <a:solidFill>
                  <a:schemeClr val="tx1">
                    <a:lumMod val="50000"/>
                  </a:schemeClr>
                </a:solidFill>
                <a:latin typeface="Arial" charset="0"/>
              </a:rPr>
              <a:t>Winzeler</a:t>
            </a:r>
            <a:endParaRPr lang="en-US" sz="2800" dirty="0" smtClean="0">
              <a:solidFill>
                <a:schemeClr val="tx1">
                  <a:lumMod val="50000"/>
                </a:schemeClr>
              </a:solidFill>
              <a:latin typeface="Arial" charset="0"/>
            </a:endParaRPr>
          </a:p>
          <a:p>
            <a:r>
              <a:rPr lang="en-US" sz="2800" dirty="0" smtClean="0">
                <a:solidFill>
                  <a:schemeClr val="accent2"/>
                </a:solidFill>
                <a:latin typeface="Arial" charset="0"/>
                <a:hlinkClick r:id="rId6"/>
              </a:rPr>
              <a:t>swinzel@</a:t>
            </a:r>
            <a:r>
              <a:rPr lang="en-US" sz="2800" dirty="0" smtClean="0">
                <a:solidFill>
                  <a:schemeClr val="accent2"/>
                </a:solidFill>
                <a:latin typeface="Arial" charset="0"/>
                <a:hlinkClick r:id="rId6"/>
              </a:rPr>
              <a:t>ncsu.edu</a:t>
            </a:r>
            <a:endParaRPr lang="en-US" sz="2800" dirty="0" smtClean="0">
              <a:solidFill>
                <a:schemeClr val="accent2"/>
              </a:solidFill>
              <a:latin typeface="Arial" charset="0"/>
            </a:endParaRPr>
          </a:p>
          <a:p>
            <a:r>
              <a:rPr lang="en-US" sz="2800" dirty="0" err="1" smtClean="0">
                <a:solidFill>
                  <a:schemeClr val="accent2"/>
                </a:solidFill>
                <a:latin typeface="Arial" charset="0"/>
              </a:rPr>
              <a:t>POGIL.org</a:t>
            </a:r>
            <a:endParaRPr lang="en-US" sz="2800" dirty="0" smtClean="0">
              <a:solidFill>
                <a:schemeClr val="accent2"/>
              </a:solidFill>
              <a:latin typeface="Arial" charset="0"/>
            </a:endParaRPr>
          </a:p>
          <a:p>
            <a:r>
              <a:rPr lang="en-US" sz="2800" dirty="0" smtClean="0">
                <a:solidFill>
                  <a:schemeClr val="accent2"/>
                </a:solidFill>
                <a:latin typeface="Arial" charset="0"/>
              </a:rPr>
              <a:t>February 22, 2014</a:t>
            </a:r>
            <a:endParaRPr lang="en-US" sz="3000" dirty="0" smtClean="0"/>
          </a:p>
          <a:p>
            <a:pPr marL="320040" indent="-320040">
              <a:buClr>
                <a:schemeClr val="tx1"/>
              </a:buClr>
              <a:buFont typeface="Arial"/>
              <a:buChar char="•"/>
            </a:pPr>
            <a:endParaRPr lang="en-US" sz="3000" dirty="0"/>
          </a:p>
        </p:txBody>
      </p:sp>
      <p:sp>
        <p:nvSpPr>
          <p:cNvPr id="4" name="Text Placeholder 6"/>
          <p:cNvSpPr txBox="1">
            <a:spLocks/>
          </p:cNvSpPr>
          <p:nvPr/>
        </p:nvSpPr>
        <p:spPr bwMode="auto">
          <a:xfrm rot="557789">
            <a:off x="2670628" y="5047458"/>
            <a:ext cx="3565525" cy="8778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Autofit/>
          </a:bodyPr>
          <a:lstStyle/>
          <a:p>
            <a:pPr marL="0" marR="0" lvl="0" indent="0" defTabSz="914400" rtl="0" eaLnBrk="1" fontAlgn="base" latinLnBrk="0" hangingPunct="1">
              <a:lnSpc>
                <a:spcPct val="100000"/>
              </a:lnSpc>
              <a:spcBef>
                <a:spcPts val="2000"/>
              </a:spcBef>
              <a:spcAft>
                <a:spcPct val="0"/>
              </a:spcAft>
              <a:buClr>
                <a:schemeClr val="accent1"/>
              </a:buClr>
              <a:buSzTx/>
              <a:buFont typeface="Wingdings 2" pitchFamily="-110" charset="0"/>
              <a:buNone/>
              <a:tabLst/>
              <a:defRPr/>
            </a:pPr>
            <a:endParaRPr lang="en-US" sz="2400" b="1" dirty="0" smtClean="0">
              <a:solidFill>
                <a:srgbClr val="000000"/>
              </a:solidFill>
              <a:latin typeface="Trebuchet MS" charset="0"/>
              <a:ea typeface="ＭＳ Ｐゴシック" pitchFamily="-110" charset="-128"/>
              <a:cs typeface="Georgi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US" smtClean="0"/>
              <a:t>Learning Cycle Activities</a:t>
            </a:r>
          </a:p>
        </p:txBody>
      </p:sp>
      <p:pic>
        <p:nvPicPr>
          <p:cNvPr id="49155" name="Picture 6" descr="circular learning cycle color.pdf"/>
          <p:cNvPicPr>
            <a:picLocks noChangeAspect="1"/>
          </p:cNvPicPr>
          <p:nvPr/>
        </p:nvPicPr>
        <p:blipFill>
          <a:blip r:embed="rId3"/>
          <a:srcRect/>
          <a:stretch>
            <a:fillRect/>
          </a:stretch>
        </p:blipFill>
        <p:spPr bwMode="auto">
          <a:xfrm>
            <a:off x="2514600" y="1447800"/>
            <a:ext cx="4525963"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US" smtClean="0"/>
              <a:t>What is POGIL?</a:t>
            </a:r>
          </a:p>
        </p:txBody>
      </p:sp>
      <p:pic>
        <p:nvPicPr>
          <p:cNvPr id="51203" name="Content Placeholder 6" descr="intro to POGIL slide 18.ai"/>
          <p:cNvPicPr>
            <a:picLocks noGrp="1" noChangeAspect="1"/>
          </p:cNvPicPr>
          <p:nvPr>
            <p:ph idx="1"/>
          </p:nvPr>
        </p:nvPicPr>
        <p:blipFill>
          <a:blip r:embed="rId3"/>
          <a:srcRect/>
          <a:stretch>
            <a:fillRect/>
          </a:stretch>
        </p:blipFill>
        <p:spPr>
          <a:xfrm>
            <a:off x="914400" y="1627188"/>
            <a:ext cx="7315200" cy="41148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US" smtClean="0"/>
              <a:t>Constructivist Model of Learning</a:t>
            </a:r>
          </a:p>
        </p:txBody>
      </p:sp>
      <p:sp>
        <p:nvSpPr>
          <p:cNvPr id="55299" name="Content Placeholder 2"/>
          <p:cNvSpPr>
            <a:spLocks noGrp="1"/>
          </p:cNvSpPr>
          <p:nvPr>
            <p:ph idx="1"/>
          </p:nvPr>
        </p:nvSpPr>
        <p:spPr/>
        <p:txBody>
          <a:bodyPr/>
          <a:lstStyle/>
          <a:p>
            <a:pPr marL="319088" indent="-319088" eaLnBrk="1" hangingPunct="1">
              <a:lnSpc>
                <a:spcPct val="125000"/>
              </a:lnSpc>
              <a:buClr>
                <a:schemeClr val="tx1"/>
              </a:buClr>
              <a:buFont typeface="Arial" charset="0"/>
              <a:buChar char="•"/>
            </a:pPr>
            <a:r>
              <a:rPr lang="en-US" sz="2500" smtClean="0"/>
              <a:t>“Learning is not the transfer of material from the head of the teacher to the head of the learner intact, (but) the reconstruction of material in the mind of the learner.”</a:t>
            </a:r>
          </a:p>
          <a:p>
            <a:pPr marL="319088" indent="-319088" eaLnBrk="1" hangingPunct="1">
              <a:lnSpc>
                <a:spcPct val="125000"/>
              </a:lnSpc>
              <a:buClr>
                <a:schemeClr val="tx1"/>
              </a:buClr>
              <a:buFont typeface="Arial" charset="0"/>
              <a:buChar char="•"/>
            </a:pPr>
            <a:r>
              <a:rPr lang="en-US" sz="2500" smtClean="0"/>
              <a:t>“It is an idiosyncratic reconstruction of what the learner…thinks she understands, tempered by existing knowledge, beliefs, biases, and misunderstandings.” </a:t>
            </a:r>
          </a:p>
          <a:p>
            <a:pPr marL="319088" indent="-319088" eaLnBrk="1" hangingPunct="1">
              <a:lnSpc>
                <a:spcPct val="80000"/>
              </a:lnSpc>
            </a:pPr>
            <a:r>
              <a:rPr lang="en-US" sz="2200" smtClean="0"/>
              <a:t>						</a:t>
            </a:r>
          </a:p>
          <a:p>
            <a:pPr marL="319088" indent="-319088" eaLnBrk="1" hangingPunct="1">
              <a:lnSpc>
                <a:spcPct val="80000"/>
              </a:lnSpc>
            </a:pPr>
            <a:r>
              <a:rPr lang="en-US" sz="1400" smtClean="0"/>
              <a:t>Johnstone, A.H. (1997). Chemistry Teaching—Science or Alchemy? </a:t>
            </a:r>
            <a:r>
              <a:rPr lang="en-US" sz="1400" i="1" smtClean="0"/>
              <a:t>J. Chem. Educ., 74</a:t>
            </a:r>
            <a:r>
              <a:rPr lang="en-US" sz="1400" smtClean="0"/>
              <a:t>, 262–268.</a:t>
            </a:r>
          </a:p>
          <a:p>
            <a:pPr marL="319088" indent="-319088" eaLnBrk="1" hangingPunct="1">
              <a:lnSpc>
                <a:spcPct val="80000"/>
              </a:lnSpc>
            </a:pPr>
            <a:endParaRPr lang="en-US" sz="22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 name="Title 1"/>
          <p:cNvSpPr>
            <a:spLocks noGrp="1"/>
          </p:cNvSpPr>
          <p:nvPr>
            <p:ph type="title"/>
          </p:nvPr>
        </p:nvSpPr>
        <p:spPr/>
        <p:txBody>
          <a:bodyPr>
            <a:normAutofit/>
          </a:bodyPr>
          <a:lstStyle/>
          <a:p>
            <a:pPr eaLnBrk="1" hangingPunct="1"/>
            <a:r>
              <a:rPr lang="en-US" smtClean="0"/>
              <a:t>Information Processing Model</a:t>
            </a:r>
          </a:p>
        </p:txBody>
      </p:sp>
      <p:sp>
        <p:nvSpPr>
          <p:cNvPr id="53251" name="Text Box 19"/>
          <p:cNvSpPr txBox="1">
            <a:spLocks noChangeArrowheads="1"/>
          </p:cNvSpPr>
          <p:nvPr/>
        </p:nvSpPr>
        <p:spPr bwMode="auto">
          <a:xfrm>
            <a:off x="344488" y="5453063"/>
            <a:ext cx="8342312" cy="1077912"/>
          </a:xfrm>
          <a:prstGeom prst="rect">
            <a:avLst/>
          </a:prstGeom>
          <a:noFill/>
          <a:ln w="9525">
            <a:noFill/>
            <a:miter lim="800000"/>
            <a:headEnd/>
            <a:tailEnd/>
          </a:ln>
        </p:spPr>
        <p:txBody>
          <a:bodyPr>
            <a:spAutoFit/>
          </a:bodyPr>
          <a:lstStyle/>
          <a:p>
            <a:pPr marL="457200" indent="-457200"/>
            <a:r>
              <a:rPr lang="en-US" sz="1600">
                <a:solidFill>
                  <a:schemeClr val="tx2"/>
                </a:solidFill>
              </a:rPr>
              <a:t>Johnstone, A.H. (1997).  Chemistry Teaching- Science or Alchemy? </a:t>
            </a:r>
            <a:r>
              <a:rPr lang="en-US" sz="1600" i="1">
                <a:solidFill>
                  <a:schemeClr val="tx2"/>
                </a:solidFill>
              </a:rPr>
              <a:t>J. Chem. Educ., 74</a:t>
            </a:r>
            <a:r>
              <a:rPr lang="en-US" sz="1600">
                <a:solidFill>
                  <a:schemeClr val="tx2"/>
                </a:solidFill>
              </a:rPr>
              <a:t>, 262–268.</a:t>
            </a:r>
          </a:p>
          <a:p>
            <a:pPr marL="457200" indent="-457200"/>
            <a:r>
              <a:rPr lang="en-US" sz="1600">
                <a:solidFill>
                  <a:schemeClr val="tx2"/>
                </a:solidFill>
              </a:rPr>
              <a:t>Gazzaniga, M. S., Ivry, R. B., &amp; Mangun, G. R. (2008). </a:t>
            </a:r>
            <a:r>
              <a:rPr lang="en-US" sz="1600" i="1">
                <a:solidFill>
                  <a:schemeClr val="tx2"/>
                </a:solidFill>
              </a:rPr>
              <a:t>Cognitive Neuroscience: The Biology of the Mind </a:t>
            </a:r>
            <a:r>
              <a:rPr lang="en-US" sz="1600">
                <a:solidFill>
                  <a:schemeClr val="tx2"/>
                </a:solidFill>
              </a:rPr>
              <a:t>(3rd ed.). New York: W. W. Norton &amp; Company.</a:t>
            </a:r>
          </a:p>
        </p:txBody>
      </p:sp>
      <p:pic>
        <p:nvPicPr>
          <p:cNvPr id="53252" name="Picture 33" descr="intro to POGIL slide 20.ai"/>
          <p:cNvPicPr>
            <a:picLocks noChangeAspect="1"/>
          </p:cNvPicPr>
          <p:nvPr/>
        </p:nvPicPr>
        <p:blipFill>
          <a:blip r:embed="rId3"/>
          <a:srcRect/>
          <a:stretch>
            <a:fillRect/>
          </a:stretch>
        </p:blipFill>
        <p:spPr bwMode="auto">
          <a:xfrm>
            <a:off x="457200" y="1408113"/>
            <a:ext cx="8229600" cy="3394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a:t>
            </a:r>
            <a:endParaRPr lang="en-US" dirty="0"/>
          </a:p>
        </p:txBody>
      </p:sp>
      <p:sp>
        <p:nvSpPr>
          <p:cNvPr id="3" name="Content Placeholder 2"/>
          <p:cNvSpPr>
            <a:spLocks noGrp="1"/>
          </p:cNvSpPr>
          <p:nvPr>
            <p:ph idx="1"/>
          </p:nvPr>
        </p:nvSpPr>
        <p:spPr/>
        <p:txBody>
          <a:bodyPr/>
          <a:lstStyle/>
          <a:p>
            <a:r>
              <a:rPr lang="en-US" dirty="0" smtClean="0"/>
              <a:t>One Model is used for each learning objective</a:t>
            </a:r>
          </a:p>
          <a:p>
            <a:r>
              <a:rPr lang="en-US" dirty="0" smtClean="0"/>
              <a:t>Models can be:</a:t>
            </a:r>
          </a:p>
          <a:p>
            <a:pPr lvl="1"/>
            <a:r>
              <a:rPr lang="en-US" dirty="0" smtClean="0"/>
              <a:t>Pictures</a:t>
            </a:r>
          </a:p>
          <a:p>
            <a:pPr lvl="1"/>
            <a:r>
              <a:rPr lang="en-US" dirty="0" smtClean="0"/>
              <a:t>Maps</a:t>
            </a:r>
          </a:p>
          <a:p>
            <a:pPr lvl="1"/>
            <a:r>
              <a:rPr lang="en-US" dirty="0" smtClean="0"/>
              <a:t>Graphs</a:t>
            </a:r>
          </a:p>
          <a:p>
            <a:pPr lvl="1"/>
            <a:r>
              <a:rPr lang="en-US" dirty="0" smtClean="0"/>
              <a:t>Data tables</a:t>
            </a:r>
          </a:p>
          <a:p>
            <a:pPr lvl="1"/>
            <a:r>
              <a:rPr lang="en-US" dirty="0" smtClean="0"/>
              <a:t>Images that represent the objective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Explore the Structure of a POGIL Activity By Mapping Questions</a:t>
            </a:r>
            <a:endParaRPr lang="en-US" dirty="0"/>
          </a:p>
        </p:txBody>
      </p:sp>
      <p:sp>
        <p:nvSpPr>
          <p:cNvPr id="3" name="Content Placeholder 2"/>
          <p:cNvSpPr>
            <a:spLocks noGrp="1"/>
          </p:cNvSpPr>
          <p:nvPr>
            <p:ph idx="1"/>
          </p:nvPr>
        </p:nvSpPr>
        <p:spPr/>
        <p:txBody>
          <a:bodyPr rtlCol="0">
            <a:noAutofit/>
          </a:bodyPr>
          <a:lstStyle/>
          <a:p>
            <a:pPr>
              <a:spcBef>
                <a:spcPts val="0"/>
              </a:spcBef>
              <a:buNone/>
              <a:defRPr/>
            </a:pPr>
            <a:r>
              <a:rPr lang="en-US" sz="2500" dirty="0" smtClean="0"/>
              <a:t>Instructions:</a:t>
            </a:r>
          </a:p>
          <a:p>
            <a:pPr fontAlgn="auto">
              <a:spcBef>
                <a:spcPts val="0"/>
              </a:spcBef>
              <a:buFont typeface="Arial"/>
              <a:buNone/>
              <a:defRPr/>
            </a:pPr>
            <a:r>
              <a:rPr lang="en-US" sz="2500" dirty="0" smtClean="0"/>
              <a:t>As a group, you have completed the “DNA Structure” activity, your group will map the questions in the activity by identifying which questions are EIA.</a:t>
            </a:r>
          </a:p>
          <a:p>
            <a:pPr fontAlgn="auto">
              <a:spcBef>
                <a:spcPts val="0"/>
              </a:spcBef>
              <a:buFont typeface="Arial"/>
              <a:buNone/>
              <a:defRPr/>
            </a:pPr>
            <a:r>
              <a:rPr lang="en-US" sz="2500" dirty="0" smtClean="0"/>
              <a:t>Before identifying the question types, you will see examples of what these types of questions are:</a:t>
            </a:r>
            <a:endParaRPr lang="en-US" sz="2500" i="1" dirty="0" smtClean="0"/>
          </a:p>
          <a:p>
            <a:pPr marL="457200" indent="-457200">
              <a:spcBef>
                <a:spcPts val="0"/>
              </a:spcBef>
              <a:defRPr/>
            </a:pPr>
            <a:r>
              <a:rPr lang="en-US" sz="2500" i="1" dirty="0" smtClean="0"/>
              <a:t>1. Exploratory - </a:t>
            </a:r>
            <a:r>
              <a:rPr lang="en-US" sz="2400" i="1" dirty="0" smtClean="0"/>
              <a:t>explore the model</a:t>
            </a:r>
          </a:p>
          <a:p>
            <a:pPr marL="457200" indent="-457200" fontAlgn="auto">
              <a:spcBef>
                <a:spcPts val="0"/>
              </a:spcBef>
              <a:buFont typeface="Arial"/>
              <a:buChar char="•"/>
              <a:defRPr/>
            </a:pPr>
            <a:r>
              <a:rPr lang="en-US" sz="2500" i="1" dirty="0" smtClean="0"/>
              <a:t>2. Concept Invention – develop a concept</a:t>
            </a:r>
          </a:p>
          <a:p>
            <a:pPr marL="457200" indent="-457200" fontAlgn="auto">
              <a:spcBef>
                <a:spcPts val="0"/>
              </a:spcBef>
              <a:buFont typeface="Arial"/>
              <a:buChar char="•"/>
              <a:defRPr/>
            </a:pPr>
            <a:r>
              <a:rPr lang="en-US" sz="2500" i="1" dirty="0" smtClean="0"/>
              <a:t>3. Application – apply the concept</a:t>
            </a:r>
            <a:endParaRPr lang="en-US" sz="25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168</TotalTime>
  <Words>4034</Words>
  <Application>Microsoft Macintosh PowerPoint</Application>
  <PresentationFormat>On-screen Show (4:3)</PresentationFormat>
  <Paragraphs>484</Paragraphs>
  <Slides>37</Slides>
  <Notes>25</Notes>
  <HiddenSlides>0</HiddenSlides>
  <MMClips>0</MMClips>
  <ScaleCrop>false</ScaleCrop>
  <HeadingPairs>
    <vt:vector size="4" baseType="variant">
      <vt:variant>
        <vt:lpstr>Design Template</vt:lpstr>
      </vt:variant>
      <vt:variant>
        <vt:i4>1</vt:i4>
      </vt:variant>
      <vt:variant>
        <vt:lpstr>Slide Titles</vt:lpstr>
      </vt:variant>
      <vt:variant>
        <vt:i4>37</vt:i4>
      </vt:variant>
    </vt:vector>
  </HeadingPairs>
  <TitlesOfParts>
    <vt:vector size="38" baseType="lpstr">
      <vt:lpstr>Office Theme</vt:lpstr>
      <vt:lpstr>Introduction to Writing POGIL Learning Cycle Activities</vt:lpstr>
      <vt:lpstr>Goals of this workshop  Write a Learning Cycle Activity</vt:lpstr>
      <vt:lpstr>Future Goals   for learning about POGIL</vt:lpstr>
      <vt:lpstr>Learning Cycle Activities</vt:lpstr>
      <vt:lpstr>What is POGIL?</vt:lpstr>
      <vt:lpstr>Constructivist Model of Learning</vt:lpstr>
      <vt:lpstr>Information Processing Model</vt:lpstr>
      <vt:lpstr>Models</vt:lpstr>
      <vt:lpstr>Explore the Structure of a POGIL Activity By Mapping Questions</vt:lpstr>
      <vt:lpstr>#1 Exploratory Questions</vt:lpstr>
      <vt:lpstr>#2 Concept Development  Questions</vt:lpstr>
      <vt:lpstr># 3 Application Questions </vt:lpstr>
      <vt:lpstr>Analyze the difference between question types</vt:lpstr>
      <vt:lpstr>Map the Activity</vt:lpstr>
      <vt:lpstr>Reporting Out question 1</vt:lpstr>
      <vt:lpstr>Question 2</vt:lpstr>
      <vt:lpstr>Learning Cycle </vt:lpstr>
      <vt:lpstr>Curriculum</vt:lpstr>
      <vt:lpstr>Writing Quality Learning Objectives</vt:lpstr>
      <vt:lpstr>Writing Quality Learning Objectives</vt:lpstr>
      <vt:lpstr>Writing Quality Learning Objectives</vt:lpstr>
      <vt:lpstr>Writing Quality Learning Objectives</vt:lpstr>
      <vt:lpstr>Verbs to avoid</vt:lpstr>
      <vt:lpstr>Bloom’s Taxonomy of Educational Objectives</vt:lpstr>
      <vt:lpstr>Content &amp; Process Objectives</vt:lpstr>
      <vt:lpstr>Scaffold for Authors</vt:lpstr>
      <vt:lpstr>Scaffold for Authors</vt:lpstr>
      <vt:lpstr>Scaffold for Authors</vt:lpstr>
      <vt:lpstr>Scaffold for Authors</vt:lpstr>
      <vt:lpstr>Scaffold for Authors</vt:lpstr>
      <vt:lpstr>Scaffold for Authors</vt:lpstr>
      <vt:lpstr>Scaffold for Authors</vt:lpstr>
      <vt:lpstr>Scaffold for Authors</vt:lpstr>
      <vt:lpstr>Scaffold for Authors</vt:lpstr>
      <vt:lpstr>Write an Activity</vt:lpstr>
      <vt:lpstr>Hach Videos</vt:lpstr>
      <vt:lpstr>Contact Information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 Ligon</dc:creator>
  <cp:lastModifiedBy>Pat Ligon</cp:lastModifiedBy>
  <cp:revision>66</cp:revision>
  <cp:lastPrinted>2013-10-22T23:53:27Z</cp:lastPrinted>
  <dcterms:created xsi:type="dcterms:W3CDTF">2014-02-16T21:48:03Z</dcterms:created>
  <dcterms:modified xsi:type="dcterms:W3CDTF">2014-02-16T22:10:25Z</dcterms:modified>
</cp:coreProperties>
</file>