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Default Extension="wmf" ContentType="image/x-wmf"/>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67" r:id="rId3"/>
    <p:sldId id="272" r:id="rId4"/>
    <p:sldId id="275" r:id="rId5"/>
    <p:sldId id="260" r:id="rId6"/>
    <p:sldId id="273" r:id="rId7"/>
    <p:sldId id="257" r:id="rId8"/>
    <p:sldId id="258" r:id="rId9"/>
    <p:sldId id="269" r:id="rId10"/>
    <p:sldId id="27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50" d="100"/>
          <a:sy n="150" d="100"/>
        </p:scale>
        <p:origin x="-11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C19E33-A1B7-4341-85D5-225C37F79ACE}" type="datetimeFigureOut">
              <a:rPr lang="en-US" smtClean="0"/>
              <a:pPr/>
              <a:t>3/29/14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19E33-A1B7-4341-85D5-225C37F79ACE}" type="datetimeFigureOut">
              <a:rPr lang="en-US" smtClean="0"/>
              <a:pPr/>
              <a:t>3/29/14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19E33-A1B7-4341-85D5-225C37F79ACE}" type="datetimeFigureOut">
              <a:rPr lang="en-US" smtClean="0"/>
              <a:pPr/>
              <a:t>3/29/14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19E33-A1B7-4341-85D5-225C37F79ACE}" type="datetimeFigureOut">
              <a:rPr lang="en-US" smtClean="0"/>
              <a:pPr/>
              <a:t>3/29/14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19E33-A1B7-4341-85D5-225C37F79ACE}" type="datetimeFigureOut">
              <a:rPr lang="en-US" smtClean="0"/>
              <a:pPr/>
              <a:t>3/29/14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C19E33-A1B7-4341-85D5-225C37F79ACE}" type="datetimeFigureOut">
              <a:rPr lang="en-US" smtClean="0"/>
              <a:pPr/>
              <a:t>3/29/14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C19E33-A1B7-4341-85D5-225C37F79ACE}" type="datetimeFigureOut">
              <a:rPr lang="en-US" smtClean="0"/>
              <a:pPr/>
              <a:t>3/29/14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C19E33-A1B7-4341-85D5-225C37F79ACE}" type="datetimeFigureOut">
              <a:rPr lang="en-US" smtClean="0"/>
              <a:pPr/>
              <a:t>3/29/14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19E33-A1B7-4341-85D5-225C37F79ACE}" type="datetimeFigureOut">
              <a:rPr lang="en-US" smtClean="0"/>
              <a:pPr/>
              <a:t>3/29/14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19E33-A1B7-4341-85D5-225C37F79ACE}" type="datetimeFigureOut">
              <a:rPr lang="en-US" smtClean="0"/>
              <a:pPr/>
              <a:t>3/29/14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19E33-A1B7-4341-85D5-225C37F79ACE}" type="datetimeFigureOut">
              <a:rPr lang="en-US" smtClean="0"/>
              <a:pPr/>
              <a:t>3/29/14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19E33-A1B7-4341-85D5-225C37F79ACE}" type="datetimeFigureOut">
              <a:rPr lang="en-US" smtClean="0"/>
              <a:pPr/>
              <a:t>3/29/14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F830E-444D-4013-B074-A3DFAB5F63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upload.wikimedia.org/wikipedia/commons/4/4c/Punuk.Alaska.skulls.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youtube.com/watch?v=H-lso0JL3Z8" TargetMode="Externa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www.youtube.com/watch?v=8eOPdoniwk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photo.com/images/download_lo_res.html?id=773301768" TargetMode="External"/><Relationship Id="rId4" Type="http://schemas.openxmlformats.org/officeDocument/2006/relationships/hyperlink" Target="http://anthropology.si.edu/writteninbone/calvert_femur.html" TargetMode="External"/><Relationship Id="rId5" Type="http://schemas.openxmlformats.org/officeDocument/2006/relationships/hyperlink" Target="http://anthropology.si.edu/writteninbone/trauma.html" TargetMode="External"/><Relationship Id="rId6" Type="http://schemas.openxmlformats.org/officeDocument/2006/relationships/image" Target="../media/image7.wmf"/><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hyperlink" Target="http://www.legacyhealth.org/images/Housecalls/claviclefx.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history.com/videos/written-in-bone-forensic-anthropology-tools-and-techniques" TargetMode="External"/><Relationship Id="rId1" Type="http://schemas.openxmlformats.org/officeDocument/2006/relationships/slideLayout" Target="../slideLayouts/slideLayout7.xml"/><Relationship Id="rId2" Type="http://schemas.openxmlformats.org/officeDocument/2006/relationships/hyperlink" Target="http://www.history.com/videos/written-in-bone-forensic-anthropology-tools-and-techniques%23written-in-bone-forensic-anthropology-tools-and-techniqu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youtube.com/watch?v=kGriERmU8Dc&amp;feature=related" TargetMode="External"/><Relationship Id="rId1" Type="http://schemas.openxmlformats.org/officeDocument/2006/relationships/slideLayout" Target="../slideLayouts/slideLayout7.xml"/><Relationship Id="rId2" Type="http://schemas.openxmlformats.org/officeDocument/2006/relationships/hyperlink" Target="http://www.history.com/videos/written-in-bone-forensic-anthropology-tools-and-techniques%23written-in-bone-forensic-anthropology-tools-and-techniqu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annah%20Montana%20-%20Bone%20Dance.flv" TargetMode="External"/><Relationship Id="rId4" Type="http://schemas.openxmlformats.org/officeDocument/2006/relationships/image" Target="../media/image14.png"/><Relationship Id="rId5" Type="http://schemas.openxmlformats.org/officeDocument/2006/relationships/hyperlink" Target="http://www.youtube.com/watch?v=A9RlJq3IOHg&amp;feature=related" TargetMode="External"/><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wmf"/><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2" cstate="print"/>
          <a:srcRect l="5927" t="3556" b="6358"/>
          <a:stretch>
            <a:fillRect/>
          </a:stretch>
        </p:blipFill>
        <p:spPr bwMode="auto">
          <a:xfrm>
            <a:off x="0" y="0"/>
            <a:ext cx="9144000" cy="5791200"/>
          </a:xfrm>
          <a:prstGeom prst="rect">
            <a:avLst/>
          </a:prstGeom>
          <a:noFill/>
          <a:ln w="9525">
            <a:noFill/>
            <a:miter lim="800000"/>
            <a:headEnd/>
            <a:tailEnd/>
          </a:ln>
        </p:spPr>
      </p:pic>
      <p:sp>
        <p:nvSpPr>
          <p:cNvPr id="5" name="TextBox 4"/>
          <p:cNvSpPr txBox="1"/>
          <p:nvPr/>
        </p:nvSpPr>
        <p:spPr>
          <a:xfrm>
            <a:off x="228600" y="5607756"/>
            <a:ext cx="8686800" cy="1261884"/>
          </a:xfrm>
          <a:prstGeom prst="rect">
            <a:avLst/>
          </a:prstGeom>
          <a:noFill/>
        </p:spPr>
        <p:txBody>
          <a:bodyPr wrap="square" rtlCol="0">
            <a:spAutoFit/>
          </a:bodyPr>
          <a:lstStyle/>
          <a:p>
            <a:pPr algn="ctr"/>
            <a:r>
              <a:rPr lang="en-US" sz="4400" dirty="0" smtClean="0">
                <a:solidFill>
                  <a:schemeClr val="bg1"/>
                </a:solidFill>
                <a:latin typeface="Times New Roman" pitchFamily="18" charset="0"/>
                <a:cs typeface="Times New Roman" pitchFamily="18" charset="0"/>
              </a:rPr>
              <a:t>Let the bones tell the story!</a:t>
            </a:r>
            <a:r>
              <a:rPr lang="en-US" sz="5400" dirty="0" smtClean="0">
                <a:solidFill>
                  <a:schemeClr val="bg1"/>
                </a:solidFill>
                <a:latin typeface="Times New Roman" pitchFamily="18" charset="0"/>
                <a:cs typeface="Times New Roman" pitchFamily="18" charset="0"/>
              </a:rPr>
              <a:t>   </a:t>
            </a:r>
          </a:p>
          <a:p>
            <a:pPr algn="ctr"/>
            <a:r>
              <a:rPr lang="en-US" sz="1100" dirty="0" smtClean="0">
                <a:solidFill>
                  <a:schemeClr val="bg1"/>
                </a:solidFill>
              </a:rPr>
              <a:t>Image: </a:t>
            </a:r>
            <a:r>
              <a:rPr lang="en-US" sz="1100" dirty="0" smtClean="0">
                <a:solidFill>
                  <a:schemeClr val="bg1"/>
                </a:solidFill>
                <a:hlinkClick r:id="rId3"/>
              </a:rPr>
              <a:t>http://upload.wikimedia.org/wikipedia/commons/4/4c/Punuk.Alaska.skulls.jpg</a:t>
            </a:r>
            <a:endParaRPr lang="en-US" sz="1100" dirty="0" smtClean="0">
              <a:solidFill>
                <a:schemeClr val="bg1"/>
              </a:solidFill>
            </a:endParaRPr>
          </a:p>
          <a:p>
            <a:pPr algn="ctr"/>
            <a:r>
              <a:rPr lang="en-US" sz="1100" i="1" dirty="0" smtClean="0">
                <a:solidFill>
                  <a:schemeClr val="bg1"/>
                </a:solidFill>
              </a:rPr>
              <a:t>Presentation developed by T. </a:t>
            </a:r>
            <a:r>
              <a:rPr lang="en-US" sz="1100" i="1" dirty="0" err="1" smtClean="0">
                <a:solidFill>
                  <a:schemeClr val="bg1"/>
                </a:solidFill>
              </a:rPr>
              <a:t>Trimpe</a:t>
            </a:r>
            <a:r>
              <a:rPr lang="en-US" sz="1100" i="1" dirty="0" smtClean="0">
                <a:solidFill>
                  <a:schemeClr val="bg1"/>
                </a:solidFill>
              </a:rPr>
              <a:t> 2010    http://sciencespot.net</a:t>
            </a:r>
            <a:endParaRPr lang="en-US" sz="1100" i="1" dirty="0">
              <a:solidFill>
                <a:schemeClr val="bg1"/>
              </a:solidFill>
            </a:endParaRPr>
          </a:p>
        </p:txBody>
      </p:sp>
      <p:sp>
        <p:nvSpPr>
          <p:cNvPr id="6" name="Rectangle 5"/>
          <p:cNvSpPr/>
          <p:nvPr/>
        </p:nvSpPr>
        <p:spPr>
          <a:xfrm>
            <a:off x="0" y="228600"/>
            <a:ext cx="8991600" cy="1015663"/>
          </a:xfrm>
          <a:prstGeom prst="rect">
            <a:avLst/>
          </a:prstGeom>
          <a:noFill/>
        </p:spPr>
        <p:txBody>
          <a:bodyPr wrap="square" lIns="91440" tIns="45720" rIns="91440" bIns="45720">
            <a:spAutoFit/>
          </a:bodyPr>
          <a:lstStyle/>
          <a:p>
            <a:pPr algn="ctr"/>
            <a:r>
              <a:rPr lang="en-US" sz="6000" b="1" cap="none" spc="300" dirty="0" smtClean="0">
                <a:ln w="19050" cmpd="sng">
                  <a:solidFill>
                    <a:schemeClr val="tx1"/>
                  </a:solidFill>
                  <a:prstDash val="solid"/>
                  <a:miter lim="800000"/>
                </a:ln>
                <a:solidFill>
                  <a:sysClr val="windowText" lastClr="000000"/>
                </a:solidFill>
                <a:effectLst>
                  <a:glow rad="45500">
                    <a:schemeClr val="accent1">
                      <a:satMod val="220000"/>
                      <a:alpha val="35000"/>
                    </a:schemeClr>
                  </a:glow>
                </a:effectLst>
                <a:latin typeface="Times New Roman" pitchFamily="18" charset="0"/>
                <a:cs typeface="Times New Roman" pitchFamily="18" charset="0"/>
              </a:rPr>
              <a:t>Forensic Anthropology</a:t>
            </a:r>
            <a:endParaRPr lang="en-US" sz="6000" b="1" cap="none" spc="300" dirty="0">
              <a:ln w="19050" cmpd="sng">
                <a:solidFill>
                  <a:schemeClr val="tx1"/>
                </a:solidFill>
                <a:prstDash val="solid"/>
                <a:miter lim="800000"/>
              </a:ln>
              <a:solidFill>
                <a:sysClr val="windowText" lastClr="000000"/>
              </a:solidFill>
              <a:effectLst>
                <a:glow rad="45500">
                  <a:schemeClr val="accent1">
                    <a:satMod val="220000"/>
                    <a:alpha val="35000"/>
                  </a:schemeClr>
                </a:glo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914400" y="152400"/>
            <a:ext cx="8229600" cy="646331"/>
          </a:xfrm>
          <a:prstGeom prst="rect">
            <a:avLst/>
          </a:prstGeom>
          <a:solidFill>
            <a:srgbClr val="FFFF00"/>
          </a:solidFill>
        </p:spPr>
        <p:txBody>
          <a:bodyPr wrap="square" rtlCol="0">
            <a:spAutoFit/>
          </a:bodyPr>
          <a:lstStyle/>
          <a:p>
            <a:r>
              <a:rPr lang="en-US" sz="3600" b="1" dirty="0" smtClean="0"/>
              <a:t>Bone Challenge</a:t>
            </a:r>
            <a:endParaRPr lang="en-US" sz="3600" b="1" dirty="0"/>
          </a:p>
        </p:txBody>
      </p:sp>
      <p:sp>
        <p:nvSpPr>
          <p:cNvPr id="6" name="TextBox 5"/>
          <p:cNvSpPr txBox="1"/>
          <p:nvPr/>
        </p:nvSpPr>
        <p:spPr>
          <a:xfrm>
            <a:off x="0" y="1143000"/>
            <a:ext cx="9144000" cy="461665"/>
          </a:xfrm>
          <a:prstGeom prst="rect">
            <a:avLst/>
          </a:prstGeom>
          <a:noFill/>
        </p:spPr>
        <p:txBody>
          <a:bodyPr wrap="square" rtlCol="0">
            <a:spAutoFit/>
          </a:bodyPr>
          <a:lstStyle/>
          <a:p>
            <a:pPr marL="342900" indent="-342900" algn="ctr"/>
            <a:r>
              <a:rPr lang="en-US" sz="2400" b="1" dirty="0" smtClean="0"/>
              <a:t>The Challenge … How fast can you put together a skeleton?    </a:t>
            </a:r>
            <a:endParaRPr lang="en-US" sz="2400" b="1" dirty="0"/>
          </a:p>
        </p:txBody>
      </p:sp>
      <p:pic>
        <p:nvPicPr>
          <p:cNvPr id="1029" name="Picture 5" descr="C:\Users\Tracy\AppData\Local\Microsoft\Windows\Temporary Internet Files\Content.IE5\6PNS97OQ\MP900448446[1].jpg"/>
          <p:cNvPicPr>
            <a:picLocks noChangeAspect="1" noChangeArrowheads="1"/>
          </p:cNvPicPr>
          <p:nvPr/>
        </p:nvPicPr>
        <p:blipFill>
          <a:blip r:embed="rId2" cstate="print"/>
          <a:srcRect/>
          <a:stretch>
            <a:fillRect/>
          </a:stretch>
        </p:blipFill>
        <p:spPr bwMode="auto">
          <a:xfrm>
            <a:off x="0" y="0"/>
            <a:ext cx="914400" cy="914400"/>
          </a:xfrm>
          <a:prstGeom prst="rect">
            <a:avLst/>
          </a:prstGeom>
          <a:noFill/>
        </p:spPr>
      </p:pic>
      <p:sp>
        <p:nvSpPr>
          <p:cNvPr id="11" name="TextBox 10"/>
          <p:cNvSpPr txBox="1"/>
          <p:nvPr/>
        </p:nvSpPr>
        <p:spPr>
          <a:xfrm>
            <a:off x="228600" y="1850172"/>
            <a:ext cx="8534400" cy="4093428"/>
          </a:xfrm>
          <a:prstGeom prst="rect">
            <a:avLst/>
          </a:prstGeom>
          <a:noFill/>
        </p:spPr>
        <p:txBody>
          <a:bodyPr wrap="square" rtlCol="0">
            <a:spAutoFit/>
          </a:bodyPr>
          <a:lstStyle/>
          <a:p>
            <a:pPr marL="342900" indent="-342900"/>
            <a:r>
              <a:rPr lang="en-US" sz="2000" b="1" dirty="0" smtClean="0"/>
              <a:t>Directions:</a:t>
            </a:r>
          </a:p>
          <a:p>
            <a:pPr marL="342900" indent="-342900"/>
            <a:r>
              <a:rPr lang="en-US" sz="2000" dirty="0" smtClean="0"/>
              <a:t>1 - Find a partner and get a set of bones, blindfold, and timer from your teacher.</a:t>
            </a:r>
          </a:p>
          <a:p>
            <a:pPr marL="342900" indent="-342900"/>
            <a:endParaRPr lang="en-US" sz="2000" dirty="0" smtClean="0"/>
          </a:p>
          <a:p>
            <a:pPr marL="342900" indent="-342900"/>
            <a:r>
              <a:rPr lang="en-US" sz="2000" dirty="0" smtClean="0"/>
              <a:t>2 – Put on a blindfold and then have your partner spread out the “bones” on the table in front of you.</a:t>
            </a:r>
          </a:p>
          <a:p>
            <a:pPr marL="342900" indent="-342900"/>
            <a:endParaRPr lang="en-US" sz="2000" dirty="0" smtClean="0"/>
          </a:p>
          <a:p>
            <a:pPr marL="342900" indent="-342900"/>
            <a:r>
              <a:rPr lang="en-US" sz="2000" dirty="0" smtClean="0"/>
              <a:t>3 – When your partner starts the timer and says “go”, follow his/her directions to put the skeleton back together.  </a:t>
            </a:r>
          </a:p>
          <a:p>
            <a:pPr marL="342900" indent="-342900"/>
            <a:endParaRPr lang="en-US" sz="2000" dirty="0" smtClean="0"/>
          </a:p>
          <a:p>
            <a:pPr marL="342900" indent="-342900"/>
            <a:r>
              <a:rPr lang="en-US" sz="2000" dirty="0" smtClean="0"/>
              <a:t>4 – Record your time on your worksheet. </a:t>
            </a:r>
          </a:p>
          <a:p>
            <a:pPr marL="342900" indent="-342900"/>
            <a:endParaRPr lang="en-US" sz="2000" dirty="0" smtClean="0"/>
          </a:p>
          <a:p>
            <a:pPr marL="342900" indent="-342900"/>
            <a:endParaRPr lang="en-US" sz="2000" dirty="0" smtClean="0"/>
          </a:p>
          <a:p>
            <a:pPr marL="342900" indent="-342900"/>
            <a:r>
              <a:rPr lang="en-US" sz="2000" dirty="0" smtClean="0"/>
              <a:t>Who had the best time? _____________________</a:t>
            </a:r>
          </a:p>
        </p:txBody>
      </p:sp>
      <p:pic>
        <p:nvPicPr>
          <p:cNvPr id="3075" name="Picture 3" descr="C:\Users\Tracy\AppData\Local\Microsoft\Windows\Temporary Internet Files\Content.IE5\IPTY51F0\MP900406796[1].jpg"/>
          <p:cNvPicPr>
            <a:picLocks noChangeAspect="1" noChangeArrowheads="1"/>
          </p:cNvPicPr>
          <p:nvPr/>
        </p:nvPicPr>
        <p:blipFill>
          <a:blip r:embed="rId3" cstate="print"/>
          <a:srcRect/>
          <a:stretch>
            <a:fillRect/>
          </a:stretch>
        </p:blipFill>
        <p:spPr bwMode="auto">
          <a:xfrm>
            <a:off x="6934200" y="4267200"/>
            <a:ext cx="1524000" cy="22848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Tracy\AppData\Local\Microsoft\Windows\Temporary Internet Files\Content.IE5\QU2LYV6Z\MC900431621[1].png">
            <a:hlinkClick r:id="rId2"/>
          </p:cNvPr>
          <p:cNvPicPr>
            <a:picLocks noChangeAspect="1" noChangeArrowheads="1"/>
          </p:cNvPicPr>
          <p:nvPr/>
        </p:nvPicPr>
        <p:blipFill>
          <a:blip r:embed="rId3" cstate="print"/>
          <a:srcRect/>
          <a:stretch>
            <a:fillRect/>
          </a:stretch>
        </p:blipFill>
        <p:spPr bwMode="auto">
          <a:xfrm>
            <a:off x="76200" y="152400"/>
            <a:ext cx="1143000" cy="1143000"/>
          </a:xfrm>
          <a:prstGeom prst="rect">
            <a:avLst/>
          </a:prstGeom>
          <a:noFill/>
        </p:spPr>
      </p:pic>
      <p:sp>
        <p:nvSpPr>
          <p:cNvPr id="3" name="TextBox 2"/>
          <p:cNvSpPr txBox="1"/>
          <p:nvPr/>
        </p:nvSpPr>
        <p:spPr>
          <a:xfrm>
            <a:off x="1143000" y="228600"/>
            <a:ext cx="7924800" cy="892552"/>
          </a:xfrm>
          <a:prstGeom prst="rect">
            <a:avLst/>
          </a:prstGeom>
          <a:noFill/>
        </p:spPr>
        <p:txBody>
          <a:bodyPr wrap="square" rtlCol="0">
            <a:spAutoFit/>
          </a:bodyPr>
          <a:lstStyle/>
          <a:p>
            <a:r>
              <a:rPr lang="en-US" sz="2800" b="1" dirty="0" smtClean="0"/>
              <a:t>What role do anthropologists play in solving crimes?</a:t>
            </a:r>
          </a:p>
          <a:p>
            <a:r>
              <a:rPr lang="en-US" sz="2400" b="1" dirty="0" smtClean="0"/>
              <a:t>Watch the </a:t>
            </a:r>
            <a:r>
              <a:rPr lang="en-US" sz="2400" b="1" dirty="0" smtClean="0">
                <a:hlinkClick r:id="rId2"/>
              </a:rPr>
              <a:t>video </a:t>
            </a:r>
            <a:r>
              <a:rPr lang="en-US" sz="2400" b="1" dirty="0" smtClean="0"/>
              <a:t>and then answer the questions.</a:t>
            </a:r>
            <a:endParaRPr lang="en-US" sz="2400" b="1" dirty="0"/>
          </a:p>
        </p:txBody>
      </p:sp>
      <p:sp>
        <p:nvSpPr>
          <p:cNvPr id="4" name="TextBox 3"/>
          <p:cNvSpPr txBox="1"/>
          <p:nvPr/>
        </p:nvSpPr>
        <p:spPr>
          <a:xfrm>
            <a:off x="304800" y="1447800"/>
            <a:ext cx="8763000" cy="3908762"/>
          </a:xfrm>
          <a:prstGeom prst="rect">
            <a:avLst/>
          </a:prstGeom>
          <a:noFill/>
        </p:spPr>
        <p:txBody>
          <a:bodyPr wrap="square" rtlCol="0">
            <a:spAutoFit/>
          </a:bodyPr>
          <a:lstStyle/>
          <a:p>
            <a:pPr marL="342900" indent="-342900">
              <a:buAutoNum type="arabicPeriod"/>
            </a:pPr>
            <a:r>
              <a:rPr lang="en-US" sz="2400" dirty="0" smtClean="0"/>
              <a:t> </a:t>
            </a:r>
            <a:r>
              <a:rPr lang="en-US" sz="2000" dirty="0" smtClean="0"/>
              <a:t>What does a physical anthropologist investigate?</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What four things do we want to know about a skeleton?</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What bones are most useful for developing a profile of a person? Explain how they are used.</a:t>
            </a:r>
          </a:p>
          <a:p>
            <a:pPr marL="342900" indent="-342900">
              <a:buAutoNum type="arabicPeriod"/>
            </a:pPr>
            <a:endParaRPr lang="en-US" sz="2000" dirty="0" smtClean="0"/>
          </a:p>
          <a:p>
            <a:pPr marL="342900" indent="-342900"/>
            <a:r>
              <a:rPr lang="en-US" sz="2400"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429000" y="6461125"/>
            <a:ext cx="5715000" cy="400050"/>
          </a:xfrm>
          <a:prstGeom prst="rect">
            <a:avLst/>
          </a:prstGeom>
          <a:noFill/>
          <a:ln w="9525">
            <a:noFill/>
            <a:miter lim="800000"/>
            <a:headEnd/>
            <a:tailEnd/>
          </a:ln>
        </p:spPr>
        <p:txBody>
          <a:bodyPr wrap="square" lIns="91430" tIns="45716" rIns="91430" bIns="45716">
            <a:spAutoFit/>
          </a:bodyPr>
          <a:lstStyle/>
          <a:p>
            <a:pPr algn="ctr">
              <a:spcBef>
                <a:spcPct val="50000"/>
              </a:spcBef>
            </a:pPr>
            <a:r>
              <a:rPr lang="en-US" sz="1000" dirty="0">
                <a:latin typeface="Times New Roman" pitchFamily="18" charset="0"/>
              </a:rPr>
              <a:t>Source: http://www.crime-scene-investigator.net/excavation.html          </a:t>
            </a:r>
            <a:br>
              <a:rPr lang="en-US" sz="1000" dirty="0">
                <a:latin typeface="Times New Roman" pitchFamily="18" charset="0"/>
              </a:rPr>
            </a:br>
            <a:r>
              <a:rPr lang="en-US" sz="1000" dirty="0">
                <a:latin typeface="Times New Roman" pitchFamily="18" charset="0"/>
              </a:rPr>
              <a:t>Images: </a:t>
            </a:r>
            <a:r>
              <a:rPr lang="en-US" sz="1000" dirty="0" smtClean="0">
                <a:latin typeface="Times New Roman" pitchFamily="18" charset="0"/>
              </a:rPr>
              <a:t>http://www.wadsworth.com/anthropology_d/special_features/forensics/forensics_index/index.html</a:t>
            </a:r>
            <a:endParaRPr lang="en-US" sz="1000" dirty="0">
              <a:latin typeface="Times New Roman" pitchFamily="18" charset="0"/>
            </a:endParaRPr>
          </a:p>
        </p:txBody>
      </p:sp>
      <p:sp>
        <p:nvSpPr>
          <p:cNvPr id="14339" name="Text Box 6"/>
          <p:cNvSpPr txBox="1">
            <a:spLocks noChangeArrowheads="1"/>
          </p:cNvSpPr>
          <p:nvPr/>
        </p:nvSpPr>
        <p:spPr bwMode="auto">
          <a:xfrm>
            <a:off x="91440" y="270339"/>
            <a:ext cx="5166360" cy="5139861"/>
          </a:xfrm>
          <a:prstGeom prst="rect">
            <a:avLst/>
          </a:prstGeom>
          <a:noFill/>
          <a:ln w="9525">
            <a:noFill/>
            <a:miter lim="800000"/>
            <a:headEnd/>
            <a:tailEnd/>
          </a:ln>
        </p:spPr>
        <p:txBody>
          <a:bodyPr wrap="square" lIns="91430" tIns="45716" rIns="91430" bIns="45716">
            <a:spAutoFit/>
          </a:bodyPr>
          <a:lstStyle/>
          <a:p>
            <a:pPr algn="just"/>
            <a:r>
              <a:rPr lang="en-US" sz="2000" b="1" dirty="0" smtClean="0">
                <a:latin typeface="Times New Roman" pitchFamily="18" charset="0"/>
              </a:rPr>
              <a:t>FORENSIC ANTHROPOLOGISTS </a:t>
            </a:r>
            <a:r>
              <a:rPr lang="en-US" sz="2000" dirty="0" smtClean="0">
                <a:latin typeface="Times New Roman" pitchFamily="18" charset="0"/>
              </a:rPr>
              <a:t>analyze </a:t>
            </a:r>
            <a:r>
              <a:rPr lang="en-US" sz="2000" dirty="0">
                <a:latin typeface="Times New Roman" pitchFamily="18" charset="0"/>
              </a:rPr>
              <a:t>skeletal remains to determine </a:t>
            </a:r>
            <a:r>
              <a:rPr lang="en-US" sz="2000" dirty="0" smtClean="0">
                <a:latin typeface="Times New Roman" pitchFamily="18" charset="0"/>
              </a:rPr>
              <a:t>the identity of a victim as well as his/her life history, cause of death, or other clues about a crime. </a:t>
            </a:r>
          </a:p>
          <a:p>
            <a:pPr algn="just"/>
            <a:endParaRPr lang="en-US" sz="1200" dirty="0" smtClean="0">
              <a:latin typeface="Times New Roman" pitchFamily="18" charset="0"/>
            </a:endParaRPr>
          </a:p>
          <a:p>
            <a:pPr algn="just"/>
            <a:r>
              <a:rPr lang="en-US" sz="2000" b="1" dirty="0" smtClean="0">
                <a:latin typeface="Times New Roman" pitchFamily="18" charset="0"/>
              </a:rPr>
              <a:t>Main Characteristics:</a:t>
            </a:r>
          </a:p>
          <a:p>
            <a:pPr algn="just"/>
            <a:endParaRPr lang="en-US" sz="1200" dirty="0" smtClean="0">
              <a:latin typeface="Times New Roman" pitchFamily="18" charset="0"/>
            </a:endParaRPr>
          </a:p>
          <a:p>
            <a:pPr algn="just"/>
            <a:r>
              <a:rPr lang="en-US" sz="2000" dirty="0" smtClean="0">
                <a:latin typeface="Times New Roman" pitchFamily="18" charset="0"/>
                <a:cs typeface="Times New Roman" pitchFamily="18" charset="0"/>
                <a:sym typeface="Wingdings 3" pitchFamily="18" charset="2"/>
              </a:rPr>
              <a:t></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Sex</a:t>
            </a:r>
            <a:r>
              <a:rPr lang="en-US" sz="2000" dirty="0">
                <a:latin typeface="Times New Roman" pitchFamily="18" charset="0"/>
                <a:cs typeface="Times New Roman" pitchFamily="18" charset="0"/>
              </a:rPr>
              <a:t> - Determined by examining the </a:t>
            </a:r>
            <a:r>
              <a:rPr lang="en-US" sz="2000" dirty="0" smtClean="0">
                <a:latin typeface="Times New Roman" pitchFamily="18" charset="0"/>
                <a:cs typeface="Times New Roman" pitchFamily="18" charset="0"/>
              </a:rPr>
              <a:t>skull, pelvis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humerus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and femur</a:t>
            </a:r>
          </a:p>
          <a:p>
            <a:pPr algn="just"/>
            <a:endParaRPr lang="en-US" sz="1200" dirty="0">
              <a:latin typeface="Times New Roman" pitchFamily="18" charset="0"/>
              <a:cs typeface="Times New Roman" pitchFamily="18" charset="0"/>
            </a:endParaRPr>
          </a:p>
          <a:p>
            <a:pPr algn="just">
              <a:buFont typeface="Wingdings 3"/>
              <a:buChar char=""/>
            </a:pPr>
            <a:r>
              <a:rPr lang="en-US" sz="2000" b="1" dirty="0" smtClean="0">
                <a:latin typeface="Times New Roman" pitchFamily="18" charset="0"/>
                <a:cs typeface="Times New Roman" pitchFamily="18" charset="0"/>
              </a:rPr>
              <a:t>Age</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and </a:t>
            </a:r>
            <a:r>
              <a:rPr lang="en-US" sz="2000" b="1" dirty="0">
                <a:latin typeface="Times New Roman" pitchFamily="18" charset="0"/>
                <a:cs typeface="Times New Roman" pitchFamily="18" charset="0"/>
              </a:rPr>
              <a:t>stature</a:t>
            </a:r>
            <a:r>
              <a:rPr lang="en-US" sz="2000" dirty="0">
                <a:latin typeface="Times New Roman" pitchFamily="18" charset="0"/>
                <a:cs typeface="Times New Roman" pitchFamily="18" charset="0"/>
              </a:rPr>
              <a:t> </a:t>
            </a:r>
            <a:r>
              <a:rPr lang="en-US" sz="2000" dirty="0" smtClean="0">
                <a:latin typeface="Times New Roman" pitchFamily="18" charset="0"/>
              </a:rPr>
              <a:t>(height/build)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Determined by analyzing the </a:t>
            </a:r>
            <a:r>
              <a:rPr lang="en-US" sz="2000" dirty="0" smtClean="0">
                <a:latin typeface="Times New Roman" pitchFamily="18" charset="0"/>
                <a:cs typeface="Times New Roman" pitchFamily="18" charset="0"/>
              </a:rPr>
              <a:t>development of </a:t>
            </a:r>
            <a:r>
              <a:rPr lang="en-US" sz="2000" dirty="0">
                <a:latin typeface="Times New Roman" pitchFamily="18" charset="0"/>
                <a:cs typeface="Times New Roman" pitchFamily="18" charset="0"/>
              </a:rPr>
              <a:t>the teeth, bone growth, </a:t>
            </a:r>
            <a:r>
              <a:rPr lang="en-US" sz="2000" dirty="0" smtClean="0">
                <a:latin typeface="Times New Roman" pitchFamily="18" charset="0"/>
                <a:cs typeface="Times New Roman" pitchFamily="18" charset="0"/>
              </a:rPr>
              <a:t>cranial suture lines, and </a:t>
            </a:r>
            <a:r>
              <a:rPr lang="en-US" sz="2000" dirty="0">
                <a:latin typeface="Times New Roman" pitchFamily="18" charset="0"/>
                <a:cs typeface="Times New Roman" pitchFamily="18" charset="0"/>
              </a:rPr>
              <a:t>the length of specific </a:t>
            </a:r>
            <a:r>
              <a:rPr lang="en-US" sz="2000" dirty="0" smtClean="0">
                <a:latin typeface="Times New Roman" pitchFamily="18" charset="0"/>
                <a:cs typeface="Times New Roman" pitchFamily="18" charset="0"/>
              </a:rPr>
              <a:t> bones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such as the femur. </a:t>
            </a:r>
            <a:endParaRPr lang="en-US" sz="2000" dirty="0" smtClean="0">
              <a:latin typeface="Times New Roman" pitchFamily="18" charset="0"/>
              <a:cs typeface="Times New Roman" pitchFamily="18" charset="0"/>
            </a:endParaRPr>
          </a:p>
          <a:p>
            <a:pPr algn="just"/>
            <a:endParaRPr lang="en-US" sz="1200" dirty="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sym typeface="Wingdings 3" pitchFamily="18" charset="2"/>
              </a:rPr>
              <a:t> </a:t>
            </a:r>
            <a:r>
              <a:rPr lang="en-US" sz="2000" b="1" dirty="0">
                <a:latin typeface="Times New Roman" pitchFamily="18" charset="0"/>
                <a:cs typeface="Times New Roman" pitchFamily="18" charset="0"/>
              </a:rPr>
              <a:t>Race</a:t>
            </a:r>
            <a:r>
              <a:rPr lang="en-US" sz="2000" dirty="0">
                <a:latin typeface="Times New Roman" pitchFamily="18" charset="0"/>
                <a:cs typeface="Times New Roman" pitchFamily="18" charset="0"/>
              </a:rPr>
              <a:t> – Determined by analyzing the skull for characteristics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that are common among people of different races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grpSp>
        <p:nvGrpSpPr>
          <p:cNvPr id="8" name="Group 7"/>
          <p:cNvGrpSpPr/>
          <p:nvPr/>
        </p:nvGrpSpPr>
        <p:grpSpPr>
          <a:xfrm>
            <a:off x="685800" y="5486400"/>
            <a:ext cx="3276600" cy="1219057"/>
            <a:chOff x="1828657" y="5181600"/>
            <a:chExt cx="3276600" cy="1219057"/>
          </a:xfrm>
        </p:grpSpPr>
        <p:pic>
          <p:nvPicPr>
            <p:cNvPr id="2050" name="Picture 2" descr="C:\Users\Tracy\AppData\Local\Microsoft\Windows\Temporary Internet Files\Content.IE5\BARLCZ4L\MC900432653[1].png">
              <a:hlinkClick r:id="rId2"/>
            </p:cNvPr>
            <p:cNvPicPr>
              <a:picLocks noChangeAspect="1" noChangeArrowheads="1"/>
            </p:cNvPicPr>
            <p:nvPr/>
          </p:nvPicPr>
          <p:blipFill>
            <a:blip r:embed="rId3" cstate="print"/>
            <a:srcRect/>
            <a:stretch>
              <a:fillRect/>
            </a:stretch>
          </p:blipFill>
          <p:spPr bwMode="auto">
            <a:xfrm>
              <a:off x="3886200" y="5181600"/>
              <a:ext cx="1219057" cy="1219057"/>
            </a:xfrm>
            <a:prstGeom prst="rect">
              <a:avLst/>
            </a:prstGeom>
            <a:noFill/>
          </p:spPr>
        </p:pic>
        <p:sp>
          <p:nvSpPr>
            <p:cNvPr id="7" name="TextBox 6"/>
            <p:cNvSpPr txBox="1"/>
            <p:nvPr/>
          </p:nvSpPr>
          <p:spPr>
            <a:xfrm>
              <a:off x="1828657" y="5410200"/>
              <a:ext cx="2286000" cy="923330"/>
            </a:xfrm>
            <a:prstGeom prst="rect">
              <a:avLst/>
            </a:prstGeom>
            <a:noFill/>
          </p:spPr>
          <p:txBody>
            <a:bodyPr wrap="square" rtlCol="0">
              <a:spAutoFit/>
            </a:bodyPr>
            <a:lstStyle/>
            <a:p>
              <a:pPr algn="ctr"/>
              <a:r>
                <a:rPr lang="en-US" b="1" dirty="0" smtClean="0"/>
                <a:t>Career Connection</a:t>
              </a:r>
            </a:p>
            <a:p>
              <a:pPr algn="ctr"/>
              <a:r>
                <a:rPr lang="en-US" b="1" dirty="0" smtClean="0"/>
                <a:t>What does a forensic anthropologist do? </a:t>
              </a:r>
              <a:endParaRPr lang="en-US" b="1" dirty="0"/>
            </a:p>
          </p:txBody>
        </p:sp>
      </p:grpSp>
      <p:grpSp>
        <p:nvGrpSpPr>
          <p:cNvPr id="21" name="Group 20"/>
          <p:cNvGrpSpPr/>
          <p:nvPr/>
        </p:nvGrpSpPr>
        <p:grpSpPr>
          <a:xfrm>
            <a:off x="5334000" y="188260"/>
            <a:ext cx="3810000" cy="2438400"/>
            <a:chOff x="5334000" y="188260"/>
            <a:chExt cx="3810000" cy="2438400"/>
          </a:xfrm>
        </p:grpSpPr>
        <p:pic>
          <p:nvPicPr>
            <p:cNvPr id="2" name="Picture 2"/>
            <p:cNvPicPr>
              <a:picLocks noChangeAspect="1" noChangeArrowheads="1"/>
            </p:cNvPicPr>
            <p:nvPr/>
          </p:nvPicPr>
          <p:blipFill>
            <a:blip r:embed="rId4" cstate="print"/>
            <a:srcRect l="2000" t="6682" r="2000"/>
            <a:stretch>
              <a:fillRect/>
            </a:stretch>
          </p:blipFill>
          <p:spPr bwMode="auto">
            <a:xfrm>
              <a:off x="5410200" y="304800"/>
              <a:ext cx="3657600" cy="2128441"/>
            </a:xfrm>
            <a:prstGeom prst="rect">
              <a:avLst/>
            </a:prstGeom>
            <a:noFill/>
            <a:ln w="9525">
              <a:noFill/>
              <a:miter lim="800000"/>
              <a:headEnd/>
              <a:tailEnd/>
            </a:ln>
          </p:spPr>
        </p:pic>
        <p:sp>
          <p:nvSpPr>
            <p:cNvPr id="9" name="TextBox 8"/>
            <p:cNvSpPr txBox="1"/>
            <p:nvPr/>
          </p:nvSpPr>
          <p:spPr>
            <a:xfrm>
              <a:off x="5334000" y="2155089"/>
              <a:ext cx="3810000" cy="307777"/>
            </a:xfrm>
            <a:prstGeom prst="rect">
              <a:avLst/>
            </a:prstGeom>
            <a:noFill/>
          </p:spPr>
          <p:txBody>
            <a:bodyPr wrap="square" rtlCol="0">
              <a:spAutoFit/>
            </a:bodyPr>
            <a:lstStyle/>
            <a:p>
              <a:pPr algn="ctr"/>
              <a:r>
                <a:rPr lang="en-US" sz="1400" b="1" dirty="0" smtClean="0"/>
                <a:t>Which skull would belong to a female?</a:t>
              </a:r>
              <a:endParaRPr lang="en-US" sz="1400" b="1" dirty="0"/>
            </a:p>
          </p:txBody>
        </p:sp>
        <p:sp>
          <p:nvSpPr>
            <p:cNvPr id="15" name="Rounded Rectangle 14"/>
            <p:cNvSpPr/>
            <p:nvPr/>
          </p:nvSpPr>
          <p:spPr>
            <a:xfrm>
              <a:off x="5365375" y="188260"/>
              <a:ext cx="37338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97782" y="1946564"/>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198427" y="1977737"/>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5257800" y="2743200"/>
            <a:ext cx="3810000" cy="3505200"/>
            <a:chOff x="5257800" y="2743200"/>
            <a:chExt cx="3810000" cy="3505200"/>
          </a:xfrm>
        </p:grpSpPr>
        <p:pic>
          <p:nvPicPr>
            <p:cNvPr id="2051" name="Picture 3"/>
            <p:cNvPicPr>
              <a:picLocks noChangeAspect="1" noChangeArrowheads="1"/>
            </p:cNvPicPr>
            <p:nvPr/>
          </p:nvPicPr>
          <p:blipFill>
            <a:blip r:embed="rId5" cstate="print"/>
            <a:srcRect t="11716" b="6270"/>
            <a:stretch>
              <a:fillRect/>
            </a:stretch>
          </p:blipFill>
          <p:spPr bwMode="auto">
            <a:xfrm>
              <a:off x="5807669" y="2761130"/>
              <a:ext cx="2710263" cy="1600200"/>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t="8333"/>
            <a:stretch>
              <a:fillRect/>
            </a:stretch>
          </p:blipFill>
          <p:spPr bwMode="auto">
            <a:xfrm>
              <a:off x="5952978" y="4343400"/>
              <a:ext cx="2419645" cy="1676400"/>
            </a:xfrm>
            <a:prstGeom prst="rect">
              <a:avLst/>
            </a:prstGeom>
            <a:noFill/>
            <a:ln w="9525">
              <a:noFill/>
              <a:miter lim="800000"/>
              <a:headEnd/>
              <a:tailEnd/>
            </a:ln>
          </p:spPr>
        </p:pic>
        <p:sp>
          <p:nvSpPr>
            <p:cNvPr id="14" name="TextBox 13"/>
            <p:cNvSpPr txBox="1"/>
            <p:nvPr/>
          </p:nvSpPr>
          <p:spPr>
            <a:xfrm>
              <a:off x="5257800" y="5867400"/>
              <a:ext cx="3810000" cy="307777"/>
            </a:xfrm>
            <a:prstGeom prst="rect">
              <a:avLst/>
            </a:prstGeom>
            <a:noFill/>
          </p:spPr>
          <p:txBody>
            <a:bodyPr wrap="square" rtlCol="0">
              <a:spAutoFit/>
            </a:bodyPr>
            <a:lstStyle/>
            <a:p>
              <a:pPr algn="ctr"/>
              <a:r>
                <a:rPr lang="en-US" sz="1400" b="1" dirty="0" smtClean="0"/>
                <a:t>Which pelvis would belong to a female?</a:t>
              </a:r>
              <a:endParaRPr lang="en-US" sz="1400" b="1" dirty="0"/>
            </a:p>
          </p:txBody>
        </p:sp>
        <p:sp>
          <p:nvSpPr>
            <p:cNvPr id="16" name="Rounded Rectangle 15"/>
            <p:cNvSpPr/>
            <p:nvPr/>
          </p:nvSpPr>
          <p:spPr>
            <a:xfrm>
              <a:off x="5334000" y="2743200"/>
              <a:ext cx="3733800" cy="3505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194964" y="4100946"/>
              <a:ext cx="228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021782" y="5527964"/>
              <a:ext cx="228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6461125"/>
            <a:ext cx="9144000" cy="400101"/>
          </a:xfrm>
          <a:prstGeom prst="rect">
            <a:avLst/>
          </a:prstGeom>
          <a:noFill/>
          <a:ln w="9525">
            <a:noFill/>
            <a:miter lim="800000"/>
            <a:headEnd/>
            <a:tailEnd/>
          </a:ln>
        </p:spPr>
        <p:txBody>
          <a:bodyPr lIns="91430" tIns="45716" rIns="91430" bIns="45716">
            <a:spAutoFit/>
          </a:bodyPr>
          <a:lstStyle/>
          <a:p>
            <a:pPr algn="ctr">
              <a:spcBef>
                <a:spcPct val="50000"/>
              </a:spcBef>
            </a:pPr>
            <a:r>
              <a:rPr lang="en-US" sz="1000" dirty="0" smtClean="0">
                <a:latin typeface="Times New Roman" pitchFamily="18" charset="0"/>
              </a:rPr>
              <a:t>Images</a:t>
            </a:r>
            <a:r>
              <a:rPr lang="en-US" sz="1000" dirty="0">
                <a:latin typeface="Times New Roman" pitchFamily="18" charset="0"/>
              </a:rPr>
              <a:t>: </a:t>
            </a:r>
            <a:r>
              <a:rPr lang="en-US" sz="1000" dirty="0" smtClean="0">
                <a:latin typeface="Times New Roman" pitchFamily="18" charset="0"/>
                <a:hlinkClick r:id="rId2"/>
              </a:rPr>
              <a:t>http</a:t>
            </a:r>
            <a:r>
              <a:rPr lang="en-US" sz="1000" dirty="0">
                <a:latin typeface="Times New Roman" pitchFamily="18" charset="0"/>
                <a:hlinkClick r:id="rId2"/>
              </a:rPr>
              <a:t>://</a:t>
            </a:r>
            <a:r>
              <a:rPr lang="en-US" sz="1000" dirty="0" smtClean="0">
                <a:latin typeface="Times New Roman" pitchFamily="18" charset="0"/>
                <a:hlinkClick r:id="rId2"/>
              </a:rPr>
              <a:t>www.legacyhealth.org/images/Housecalls/claviclefx.jpg</a:t>
            </a:r>
            <a:r>
              <a:rPr lang="en-US" sz="1000" dirty="0" smtClean="0">
                <a:latin typeface="Times New Roman" pitchFamily="18" charset="0"/>
              </a:rPr>
              <a:t>, </a:t>
            </a:r>
            <a:r>
              <a:rPr lang="en-US" sz="1000" dirty="0" smtClean="0">
                <a:latin typeface="Times New Roman" pitchFamily="18" charset="0"/>
                <a:hlinkClick r:id="rId3"/>
              </a:rPr>
              <a:t>http://www.sciencephoto.com/images/download_lo_res.html?id=773301768</a:t>
            </a:r>
            <a:r>
              <a:rPr lang="en-US" sz="1000" dirty="0" smtClean="0">
                <a:latin typeface="Times New Roman" pitchFamily="18" charset="0"/>
              </a:rPr>
              <a:t>, </a:t>
            </a:r>
            <a:r>
              <a:rPr lang="en-US" sz="1000" dirty="0" smtClean="0">
                <a:latin typeface="Times New Roman" pitchFamily="18" charset="0"/>
                <a:hlinkClick r:id="rId4"/>
              </a:rPr>
              <a:t>http://anthropology.si.edu/writteninbone/calvert_femur.html</a:t>
            </a:r>
            <a:r>
              <a:rPr lang="en-US" sz="1000" dirty="0" smtClean="0">
                <a:latin typeface="Times New Roman" pitchFamily="18" charset="0"/>
              </a:rPr>
              <a:t>, </a:t>
            </a:r>
            <a:r>
              <a:rPr lang="en-US" sz="1000" dirty="0" smtClean="0">
                <a:latin typeface="Times New Roman" pitchFamily="18" charset="0"/>
                <a:hlinkClick r:id="rId5"/>
              </a:rPr>
              <a:t>http://anthropology.si.edu/writteninbone/trauma.html</a:t>
            </a:r>
            <a:r>
              <a:rPr lang="en-US" sz="1000" dirty="0" smtClean="0">
                <a:latin typeface="Times New Roman" pitchFamily="18" charset="0"/>
              </a:rPr>
              <a:t> </a:t>
            </a:r>
            <a:endParaRPr lang="en-US" sz="1000" dirty="0">
              <a:latin typeface="Times New Roman" pitchFamily="18" charset="0"/>
            </a:endParaRPr>
          </a:p>
        </p:txBody>
      </p:sp>
      <p:sp>
        <p:nvSpPr>
          <p:cNvPr id="14339" name="Text Box 6"/>
          <p:cNvSpPr txBox="1">
            <a:spLocks noChangeArrowheads="1"/>
          </p:cNvSpPr>
          <p:nvPr/>
        </p:nvSpPr>
        <p:spPr bwMode="auto">
          <a:xfrm>
            <a:off x="91440" y="65723"/>
            <a:ext cx="6781800" cy="2554537"/>
          </a:xfrm>
          <a:prstGeom prst="rect">
            <a:avLst/>
          </a:prstGeom>
          <a:noFill/>
          <a:ln w="9525">
            <a:noFill/>
            <a:miter lim="800000"/>
            <a:headEnd/>
            <a:tailEnd/>
          </a:ln>
        </p:spPr>
        <p:txBody>
          <a:bodyPr wrap="square" lIns="91430" tIns="45716" rIns="91430" bIns="45716">
            <a:spAutoFit/>
          </a:bodyPr>
          <a:lstStyle/>
          <a:p>
            <a:pPr algn="just"/>
            <a:r>
              <a:rPr lang="en-US" sz="2000" b="1" dirty="0" smtClean="0">
                <a:latin typeface="Times New Roman" pitchFamily="18" charset="0"/>
              </a:rPr>
              <a:t>What else can we learn from bones?</a:t>
            </a:r>
          </a:p>
          <a:p>
            <a:pPr algn="just"/>
            <a:endParaRPr lang="en-US" sz="2000" b="1" dirty="0" smtClean="0">
              <a:latin typeface="Times New Roman" pitchFamily="18" charset="0"/>
            </a:endParaRPr>
          </a:p>
          <a:p>
            <a:pPr algn="just"/>
            <a:r>
              <a:rPr lang="en-US" sz="2000" b="1" dirty="0" smtClean="0">
                <a:latin typeface="Times New Roman" pitchFamily="18" charset="0"/>
              </a:rPr>
              <a:t>DNA </a:t>
            </a:r>
            <a:r>
              <a:rPr lang="en-US" sz="2000" b="1" dirty="0">
                <a:latin typeface="Times New Roman" pitchFamily="18" charset="0"/>
              </a:rPr>
              <a:t>samples </a:t>
            </a:r>
            <a:r>
              <a:rPr lang="en-US" sz="2000" dirty="0">
                <a:latin typeface="Times New Roman" pitchFamily="18" charset="0"/>
              </a:rPr>
              <a:t>can be collected from bone, teeth, and hair to provide clues to a person’s identity.  </a:t>
            </a:r>
            <a:endParaRPr lang="en-US" sz="2000" dirty="0" smtClean="0">
              <a:latin typeface="Times New Roman" pitchFamily="18" charset="0"/>
            </a:endParaRP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Scientists </a:t>
            </a:r>
            <a:r>
              <a:rPr lang="en-US" sz="2000" dirty="0">
                <a:latin typeface="Times New Roman" pitchFamily="18" charset="0"/>
                <a:cs typeface="Times New Roman" pitchFamily="18" charset="0"/>
              </a:rPr>
              <a:t>may also be able to gain clues as to a person’s past, recent </a:t>
            </a:r>
            <a:r>
              <a:rPr lang="en-US" sz="2000" b="1" dirty="0">
                <a:latin typeface="Times New Roman" pitchFamily="18" charset="0"/>
                <a:cs typeface="Times New Roman" pitchFamily="18" charset="0"/>
              </a:rPr>
              <a:t>injuries</a:t>
            </a:r>
            <a:r>
              <a:rPr lang="en-US" sz="2000" dirty="0">
                <a:latin typeface="Times New Roman" pitchFamily="18" charset="0"/>
                <a:cs typeface="Times New Roman" pitchFamily="18" charset="0"/>
              </a:rPr>
              <a:t>, or the </a:t>
            </a:r>
            <a:r>
              <a:rPr lang="en-US" sz="2000" b="1" dirty="0">
                <a:latin typeface="Times New Roman" pitchFamily="18" charset="0"/>
                <a:cs typeface="Times New Roman" pitchFamily="18" charset="0"/>
              </a:rPr>
              <a:t>cause of death </a:t>
            </a:r>
            <a:r>
              <a:rPr lang="en-US" sz="2000" dirty="0">
                <a:latin typeface="Times New Roman" pitchFamily="18" charset="0"/>
                <a:cs typeface="Times New Roman" pitchFamily="18" charset="0"/>
              </a:rPr>
              <a:t>based on bone fractures and other signs of trauma. </a:t>
            </a:r>
          </a:p>
        </p:txBody>
      </p:sp>
      <p:pic>
        <p:nvPicPr>
          <p:cNvPr id="1026" name="Picture 2" descr="C:\Users\Tracy\AppData\Local\Microsoft\Windows\Temporary Internet Files\Content.IE5\QU2LYV6Z\MC900305275[1].wmf"/>
          <p:cNvPicPr>
            <a:picLocks noChangeAspect="1" noChangeArrowheads="1"/>
          </p:cNvPicPr>
          <p:nvPr/>
        </p:nvPicPr>
        <p:blipFill>
          <a:blip r:embed="rId6" cstate="print"/>
          <a:srcRect/>
          <a:stretch>
            <a:fillRect/>
          </a:stretch>
        </p:blipFill>
        <p:spPr bwMode="auto">
          <a:xfrm rot="1228715">
            <a:off x="7543799" y="304800"/>
            <a:ext cx="1018413" cy="2057400"/>
          </a:xfrm>
          <a:prstGeom prst="rect">
            <a:avLst/>
          </a:prstGeom>
          <a:noFill/>
        </p:spPr>
      </p:pic>
      <p:pic>
        <p:nvPicPr>
          <p:cNvPr id="1027" name="Picture 3"/>
          <p:cNvPicPr>
            <a:picLocks noChangeAspect="1" noChangeArrowheads="1"/>
          </p:cNvPicPr>
          <p:nvPr/>
        </p:nvPicPr>
        <p:blipFill>
          <a:blip r:embed="rId7" cstate="print"/>
          <a:srcRect/>
          <a:stretch>
            <a:fillRect/>
          </a:stretch>
        </p:blipFill>
        <p:spPr bwMode="auto">
          <a:xfrm>
            <a:off x="6324600" y="3048000"/>
            <a:ext cx="2305554" cy="2895600"/>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t="13925"/>
          <a:stretch>
            <a:fillRect/>
          </a:stretch>
        </p:blipFill>
        <p:spPr bwMode="auto">
          <a:xfrm>
            <a:off x="4038600" y="2895600"/>
            <a:ext cx="1824037" cy="2355056"/>
          </a:xfrm>
          <a:prstGeom prst="rect">
            <a:avLst/>
          </a:prstGeom>
          <a:noFill/>
          <a:ln w="9525">
            <a:noFill/>
            <a:miter lim="800000"/>
            <a:headEnd/>
            <a:tailEnd/>
          </a:ln>
        </p:spPr>
      </p:pic>
      <p:pic>
        <p:nvPicPr>
          <p:cNvPr id="1029" name="Picture 5"/>
          <p:cNvPicPr>
            <a:picLocks noChangeAspect="1" noChangeArrowheads="1"/>
          </p:cNvPicPr>
          <p:nvPr/>
        </p:nvPicPr>
        <p:blipFill>
          <a:blip r:embed="rId9" cstate="print"/>
          <a:srcRect/>
          <a:stretch>
            <a:fillRect/>
          </a:stretch>
        </p:blipFill>
        <p:spPr bwMode="auto">
          <a:xfrm>
            <a:off x="304800" y="2819400"/>
            <a:ext cx="2381250" cy="1590675"/>
          </a:xfrm>
          <a:prstGeom prst="rect">
            <a:avLst/>
          </a:prstGeom>
          <a:noFill/>
          <a:ln w="9525">
            <a:noFill/>
            <a:miter lim="800000"/>
            <a:headEnd/>
            <a:tailEnd/>
          </a:ln>
        </p:spPr>
      </p:pic>
      <p:pic>
        <p:nvPicPr>
          <p:cNvPr id="1030" name="Picture 6"/>
          <p:cNvPicPr>
            <a:picLocks noChangeAspect="1" noChangeArrowheads="1"/>
          </p:cNvPicPr>
          <p:nvPr/>
        </p:nvPicPr>
        <p:blipFill>
          <a:blip r:embed="rId10" cstate="print"/>
          <a:srcRect/>
          <a:stretch>
            <a:fillRect/>
          </a:stretch>
        </p:blipFill>
        <p:spPr bwMode="auto">
          <a:xfrm>
            <a:off x="762000" y="4495800"/>
            <a:ext cx="2819400" cy="1783271"/>
          </a:xfrm>
          <a:prstGeom prst="rect">
            <a:avLst/>
          </a:prstGeom>
          <a:noFill/>
          <a:ln w="9525">
            <a:noFill/>
            <a:miter lim="800000"/>
            <a:headEnd/>
            <a:tailEnd/>
          </a:ln>
        </p:spPr>
      </p:pic>
      <p:pic>
        <p:nvPicPr>
          <p:cNvPr id="14341" name="Picture 5"/>
          <p:cNvPicPr>
            <a:picLocks noChangeAspect="1" noChangeArrowheads="1"/>
          </p:cNvPicPr>
          <p:nvPr/>
        </p:nvPicPr>
        <p:blipFill>
          <a:blip r:embed="rId11" cstate="print"/>
          <a:srcRect/>
          <a:stretch>
            <a:fillRect/>
          </a:stretch>
        </p:blipFill>
        <p:spPr bwMode="auto">
          <a:xfrm>
            <a:off x="4343400" y="5105400"/>
            <a:ext cx="2133600" cy="1258982"/>
          </a:xfrm>
          <a:prstGeom prst="rect">
            <a:avLst/>
          </a:prstGeom>
          <a:noFill/>
          <a:ln w="9525">
            <a:noFill/>
            <a:miter lim="800000"/>
            <a:headEnd/>
            <a:tailEnd/>
          </a:ln>
        </p:spPr>
      </p:pic>
      <p:sp>
        <p:nvSpPr>
          <p:cNvPr id="14" name="TextBox 13"/>
          <p:cNvSpPr txBox="1"/>
          <p:nvPr/>
        </p:nvSpPr>
        <p:spPr>
          <a:xfrm>
            <a:off x="228600" y="2752165"/>
            <a:ext cx="2438400" cy="338554"/>
          </a:xfrm>
          <a:prstGeom prst="rect">
            <a:avLst/>
          </a:prstGeom>
          <a:noFill/>
        </p:spPr>
        <p:txBody>
          <a:bodyPr wrap="square" rtlCol="0">
            <a:spAutoFit/>
          </a:bodyPr>
          <a:lstStyle/>
          <a:p>
            <a:r>
              <a:rPr lang="en-US" sz="1600" b="1" dirty="0" smtClean="0">
                <a:solidFill>
                  <a:srgbClr val="FFFF00"/>
                </a:solidFill>
              </a:rPr>
              <a:t>Damage from a hammer</a:t>
            </a:r>
            <a:endParaRPr lang="en-US" sz="1600" b="1" dirty="0">
              <a:solidFill>
                <a:srgbClr val="FFFF00"/>
              </a:solidFill>
            </a:endParaRPr>
          </a:p>
        </p:txBody>
      </p:sp>
      <p:sp>
        <p:nvSpPr>
          <p:cNvPr id="15" name="TextBox 14"/>
          <p:cNvSpPr txBox="1"/>
          <p:nvPr/>
        </p:nvSpPr>
        <p:spPr>
          <a:xfrm>
            <a:off x="990600" y="5974975"/>
            <a:ext cx="2438400" cy="338554"/>
          </a:xfrm>
          <a:prstGeom prst="rect">
            <a:avLst/>
          </a:prstGeom>
          <a:noFill/>
        </p:spPr>
        <p:txBody>
          <a:bodyPr wrap="square" rtlCol="0">
            <a:spAutoFit/>
          </a:bodyPr>
          <a:lstStyle/>
          <a:p>
            <a:pPr algn="ctr"/>
            <a:r>
              <a:rPr lang="en-US" sz="1600" b="1" dirty="0" smtClean="0">
                <a:solidFill>
                  <a:srgbClr val="FFFF00"/>
                </a:solidFill>
              </a:rPr>
              <a:t>Gunshot Wounds</a:t>
            </a:r>
            <a:endParaRPr lang="en-US" sz="1600" b="1" dirty="0">
              <a:solidFill>
                <a:srgbClr val="FFFF00"/>
              </a:solidFill>
            </a:endParaRPr>
          </a:p>
        </p:txBody>
      </p:sp>
      <p:sp>
        <p:nvSpPr>
          <p:cNvPr id="16" name="TextBox 15"/>
          <p:cNvSpPr txBox="1"/>
          <p:nvPr/>
        </p:nvSpPr>
        <p:spPr>
          <a:xfrm>
            <a:off x="4527175" y="5069540"/>
            <a:ext cx="2438400" cy="338554"/>
          </a:xfrm>
          <a:prstGeom prst="rect">
            <a:avLst/>
          </a:prstGeom>
          <a:noFill/>
        </p:spPr>
        <p:txBody>
          <a:bodyPr wrap="square" rtlCol="0">
            <a:spAutoFit/>
          </a:bodyPr>
          <a:lstStyle/>
          <a:p>
            <a:pPr algn="ctr"/>
            <a:r>
              <a:rPr lang="en-US" sz="1600" b="1" dirty="0" smtClean="0">
                <a:solidFill>
                  <a:srgbClr val="FFFF00"/>
                </a:solidFill>
              </a:rPr>
              <a:t>Healed Fractures</a:t>
            </a:r>
            <a:endParaRPr lang="en-US" sz="1600" b="1"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Tracy\AppData\Local\Microsoft\Windows\Temporary Internet Files\Content.IE5\QU2LYV6Z\MC900431621[1].png">
            <a:hlinkClick r:id="rId2"/>
          </p:cNvPr>
          <p:cNvPicPr>
            <a:picLocks noChangeAspect="1" noChangeArrowheads="1"/>
          </p:cNvPicPr>
          <p:nvPr/>
        </p:nvPicPr>
        <p:blipFill>
          <a:blip r:embed="rId3" cstate="print"/>
          <a:srcRect/>
          <a:stretch>
            <a:fillRect/>
          </a:stretch>
        </p:blipFill>
        <p:spPr bwMode="auto">
          <a:xfrm>
            <a:off x="152400" y="152400"/>
            <a:ext cx="1143000" cy="1143000"/>
          </a:xfrm>
          <a:prstGeom prst="rect">
            <a:avLst/>
          </a:prstGeom>
          <a:noFill/>
        </p:spPr>
      </p:pic>
      <p:sp>
        <p:nvSpPr>
          <p:cNvPr id="3" name="TextBox 2"/>
          <p:cNvSpPr txBox="1"/>
          <p:nvPr/>
        </p:nvSpPr>
        <p:spPr>
          <a:xfrm>
            <a:off x="1295400" y="228600"/>
            <a:ext cx="7696200" cy="892552"/>
          </a:xfrm>
          <a:prstGeom prst="rect">
            <a:avLst/>
          </a:prstGeom>
          <a:noFill/>
        </p:spPr>
        <p:txBody>
          <a:bodyPr wrap="square" rtlCol="0">
            <a:spAutoFit/>
          </a:bodyPr>
          <a:lstStyle/>
          <a:p>
            <a:r>
              <a:rPr lang="en-US" sz="2800" b="1" dirty="0" smtClean="0"/>
              <a:t>Forensic Tools &amp; Techniques</a:t>
            </a:r>
          </a:p>
          <a:p>
            <a:r>
              <a:rPr lang="en-US" sz="2400" b="1" dirty="0" smtClean="0"/>
              <a:t>Watch the </a:t>
            </a:r>
            <a:r>
              <a:rPr lang="en-US" sz="2400" b="1" dirty="0" smtClean="0">
                <a:hlinkClick r:id="rId4"/>
              </a:rPr>
              <a:t>video</a:t>
            </a:r>
            <a:r>
              <a:rPr lang="en-US" sz="2400" b="1" dirty="0" smtClean="0"/>
              <a:t> and then answer the questions.</a:t>
            </a:r>
            <a:endParaRPr lang="en-US" sz="2400" b="1" dirty="0"/>
          </a:p>
        </p:txBody>
      </p:sp>
      <p:sp>
        <p:nvSpPr>
          <p:cNvPr id="4" name="TextBox 3"/>
          <p:cNvSpPr txBox="1"/>
          <p:nvPr/>
        </p:nvSpPr>
        <p:spPr>
          <a:xfrm>
            <a:off x="152400" y="1524000"/>
            <a:ext cx="8610600" cy="4093428"/>
          </a:xfrm>
          <a:prstGeom prst="rect">
            <a:avLst/>
          </a:prstGeom>
          <a:noFill/>
        </p:spPr>
        <p:txBody>
          <a:bodyPr wrap="square" rtlCol="0">
            <a:spAutoFit/>
          </a:bodyPr>
          <a:lstStyle/>
          <a:p>
            <a:pPr marL="342900" indent="-342900">
              <a:buAutoNum type="arabicPeriod"/>
            </a:pPr>
            <a:r>
              <a:rPr lang="en-US" sz="2000" dirty="0" smtClean="0"/>
              <a:t>What techniques or tools did the scientists use to find the body? </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What is “disturbed soil”?  What might it indicate? </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How did they narrow down the areas to investigate? </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Did they find a body?  </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Tracy\AppData\Local\Microsoft\Windows\Temporary Internet Files\Content.IE5\QU2LYV6Z\MC900431621[1].png">
            <a:hlinkClick r:id="rId2"/>
          </p:cNvPr>
          <p:cNvPicPr>
            <a:picLocks noChangeAspect="1" noChangeArrowheads="1"/>
          </p:cNvPicPr>
          <p:nvPr/>
        </p:nvPicPr>
        <p:blipFill>
          <a:blip r:embed="rId3" cstate="print"/>
          <a:srcRect/>
          <a:stretch>
            <a:fillRect/>
          </a:stretch>
        </p:blipFill>
        <p:spPr bwMode="auto">
          <a:xfrm>
            <a:off x="152400" y="152400"/>
            <a:ext cx="1143000" cy="1143000"/>
          </a:xfrm>
          <a:prstGeom prst="rect">
            <a:avLst/>
          </a:prstGeom>
          <a:noFill/>
        </p:spPr>
      </p:pic>
      <p:sp>
        <p:nvSpPr>
          <p:cNvPr id="3" name="TextBox 2"/>
          <p:cNvSpPr txBox="1"/>
          <p:nvPr/>
        </p:nvSpPr>
        <p:spPr>
          <a:xfrm>
            <a:off x="1295400" y="228600"/>
            <a:ext cx="7696200" cy="892552"/>
          </a:xfrm>
          <a:prstGeom prst="rect">
            <a:avLst/>
          </a:prstGeom>
          <a:noFill/>
        </p:spPr>
        <p:txBody>
          <a:bodyPr wrap="square" rtlCol="0">
            <a:spAutoFit/>
          </a:bodyPr>
          <a:lstStyle/>
          <a:p>
            <a:r>
              <a:rPr lang="en-US" sz="2800" b="1" dirty="0" smtClean="0"/>
              <a:t>Reading the Remains</a:t>
            </a:r>
          </a:p>
          <a:p>
            <a:r>
              <a:rPr lang="en-US" sz="2400" b="1" dirty="0" smtClean="0"/>
              <a:t>Watch the </a:t>
            </a:r>
            <a:r>
              <a:rPr lang="en-US" sz="2400" b="1" dirty="0" smtClean="0">
                <a:hlinkClick r:id="rId4"/>
              </a:rPr>
              <a:t>video</a:t>
            </a:r>
            <a:r>
              <a:rPr lang="en-US" sz="2400" b="1" dirty="0" smtClean="0"/>
              <a:t> and then answer the questions.</a:t>
            </a:r>
            <a:endParaRPr lang="en-US" sz="2400" b="1" dirty="0"/>
          </a:p>
        </p:txBody>
      </p:sp>
      <p:sp>
        <p:nvSpPr>
          <p:cNvPr id="4" name="TextBox 3"/>
          <p:cNvSpPr txBox="1"/>
          <p:nvPr/>
        </p:nvSpPr>
        <p:spPr>
          <a:xfrm>
            <a:off x="152400" y="1524000"/>
            <a:ext cx="8610600" cy="4555093"/>
          </a:xfrm>
          <a:prstGeom prst="rect">
            <a:avLst/>
          </a:prstGeom>
          <a:noFill/>
        </p:spPr>
        <p:txBody>
          <a:bodyPr wrap="square" rtlCol="0">
            <a:spAutoFit/>
          </a:bodyPr>
          <a:lstStyle/>
          <a:p>
            <a:pPr marL="342900" indent="-342900">
              <a:buAutoNum type="arabicPeriod"/>
            </a:pPr>
            <a:r>
              <a:rPr lang="en-US" sz="2000" dirty="0" smtClean="0"/>
              <a:t>What information do they provide for law enforcement agencies? </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 How many skeletons do they have in their collection?</a:t>
            </a:r>
          </a:p>
          <a:p>
            <a:pPr marL="342900" indent="-342900">
              <a:buAutoNum type="arabicPeriod"/>
            </a:pPr>
            <a:endParaRPr lang="en-US" sz="2000" dirty="0" smtClean="0"/>
          </a:p>
          <a:p>
            <a:pPr marL="342900" indent="-342900">
              <a:buAutoNum type="arabicPeriod"/>
            </a:pPr>
            <a:endParaRPr lang="en-US" sz="2000" dirty="0" smtClean="0"/>
          </a:p>
          <a:p>
            <a:pPr marL="342900" indent="-342900">
              <a:buAutoNum type="arabicPeriod"/>
            </a:pPr>
            <a:r>
              <a:rPr lang="en-US" sz="2000" dirty="0" smtClean="0"/>
              <a:t>What do they learn about a skeleton from each tool? </a:t>
            </a:r>
          </a:p>
          <a:p>
            <a:pPr marL="342900" indent="-342900">
              <a:lnSpc>
                <a:spcPct val="150000"/>
              </a:lnSpc>
            </a:pPr>
            <a:r>
              <a:rPr lang="en-US" sz="2000" dirty="0" smtClean="0"/>
              <a:t>	CT Scan – </a:t>
            </a:r>
          </a:p>
          <a:p>
            <a:pPr marL="342900" indent="-342900">
              <a:lnSpc>
                <a:spcPct val="150000"/>
              </a:lnSpc>
            </a:pPr>
            <a:r>
              <a:rPr lang="en-US" sz="2000" dirty="0" smtClean="0"/>
              <a:t>	X- ray – </a:t>
            </a:r>
          </a:p>
          <a:p>
            <a:pPr marL="342900" indent="-342900">
              <a:lnSpc>
                <a:spcPct val="150000"/>
              </a:lnSpc>
            </a:pPr>
            <a:r>
              <a:rPr lang="en-US" sz="2000" dirty="0" smtClean="0"/>
              <a:t>	Mass spectrometer – </a:t>
            </a:r>
          </a:p>
          <a:p>
            <a:pPr marL="342900" indent="-342900">
              <a:lnSpc>
                <a:spcPct val="150000"/>
              </a:lnSpc>
            </a:pPr>
            <a:r>
              <a:rPr lang="en-US" sz="2000" dirty="0" smtClean="0"/>
              <a:t>	Scanning electron microscope – </a:t>
            </a:r>
          </a:p>
          <a:p>
            <a:pPr marL="342900" indent="-342900">
              <a:lnSpc>
                <a:spcPct val="150000"/>
              </a:lnSpc>
            </a:pPr>
            <a:r>
              <a:rPr lang="en-US" sz="2000" dirty="0" smtClean="0"/>
              <a:t>	DNA Analysis –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5833" t="23704" r="50833" b="7141"/>
          <a:stretch>
            <a:fillRect/>
          </a:stretch>
        </p:blipFill>
        <p:spPr bwMode="auto">
          <a:xfrm>
            <a:off x="3048000" y="-152400"/>
            <a:ext cx="5808087" cy="6777990"/>
          </a:xfrm>
          <a:prstGeom prst="rect">
            <a:avLst/>
          </a:prstGeom>
          <a:noFill/>
          <a:ln w="9525">
            <a:noFill/>
            <a:miter lim="800000"/>
            <a:headEnd/>
            <a:tailEnd/>
          </a:ln>
        </p:spPr>
      </p:pic>
      <p:sp>
        <p:nvSpPr>
          <p:cNvPr id="3" name="TextBox 2"/>
          <p:cNvSpPr txBox="1"/>
          <p:nvPr/>
        </p:nvSpPr>
        <p:spPr>
          <a:xfrm>
            <a:off x="4030767" y="8525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Cranium</a:t>
            </a:r>
            <a:endParaRPr lang="en-US" sz="1600" dirty="0"/>
          </a:p>
        </p:txBody>
      </p:sp>
      <p:sp>
        <p:nvSpPr>
          <p:cNvPr id="5" name="TextBox 4"/>
          <p:cNvSpPr txBox="1"/>
          <p:nvPr/>
        </p:nvSpPr>
        <p:spPr>
          <a:xfrm>
            <a:off x="3412114" y="497188"/>
            <a:ext cx="1837853" cy="338554"/>
          </a:xfrm>
          <a:prstGeom prst="rect">
            <a:avLst/>
          </a:prstGeom>
          <a:solidFill>
            <a:schemeClr val="bg1"/>
          </a:solidFill>
          <a:ln w="28575">
            <a:solidFill>
              <a:schemeClr val="tx1"/>
            </a:solidFill>
          </a:ln>
        </p:spPr>
        <p:txBody>
          <a:bodyPr wrap="square" rtlCol="0">
            <a:spAutoFit/>
          </a:bodyPr>
          <a:lstStyle/>
          <a:p>
            <a:pPr algn="ctr"/>
            <a:r>
              <a:rPr lang="en-US" sz="1600" dirty="0" smtClean="0"/>
              <a:t>Cervical Vertebrae</a:t>
            </a:r>
            <a:endParaRPr lang="en-US" sz="1600" dirty="0"/>
          </a:p>
        </p:txBody>
      </p:sp>
      <p:sp>
        <p:nvSpPr>
          <p:cNvPr id="6" name="TextBox 5"/>
          <p:cNvSpPr txBox="1"/>
          <p:nvPr/>
        </p:nvSpPr>
        <p:spPr>
          <a:xfrm>
            <a:off x="3613555" y="972494"/>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Sternum</a:t>
            </a:r>
            <a:endParaRPr lang="en-US" sz="1600" dirty="0"/>
          </a:p>
        </p:txBody>
      </p:sp>
      <p:sp>
        <p:nvSpPr>
          <p:cNvPr id="7" name="TextBox 6"/>
          <p:cNvSpPr txBox="1"/>
          <p:nvPr/>
        </p:nvSpPr>
        <p:spPr>
          <a:xfrm>
            <a:off x="3497367" y="1563988"/>
            <a:ext cx="1447800" cy="338554"/>
          </a:xfrm>
          <a:prstGeom prst="rect">
            <a:avLst/>
          </a:prstGeom>
          <a:solidFill>
            <a:schemeClr val="bg1"/>
          </a:solidFill>
          <a:ln w="28575">
            <a:solidFill>
              <a:schemeClr val="tx1"/>
            </a:solidFill>
          </a:ln>
        </p:spPr>
        <p:txBody>
          <a:bodyPr wrap="square" rtlCol="0">
            <a:spAutoFit/>
          </a:bodyPr>
          <a:lstStyle/>
          <a:p>
            <a:pPr algn="ctr"/>
            <a:r>
              <a:rPr lang="en-US" sz="1600" dirty="0" err="1" smtClean="0"/>
              <a:t>Humerus</a:t>
            </a:r>
            <a:endParaRPr lang="en-US" sz="1600" dirty="0"/>
          </a:p>
        </p:txBody>
      </p:sp>
      <p:sp>
        <p:nvSpPr>
          <p:cNvPr id="8" name="TextBox 7"/>
          <p:cNvSpPr txBox="1"/>
          <p:nvPr/>
        </p:nvSpPr>
        <p:spPr>
          <a:xfrm>
            <a:off x="3286873" y="19383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Ulna</a:t>
            </a:r>
            <a:endParaRPr lang="en-US" sz="1600" dirty="0"/>
          </a:p>
        </p:txBody>
      </p:sp>
      <p:sp>
        <p:nvSpPr>
          <p:cNvPr id="9" name="TextBox 8"/>
          <p:cNvSpPr txBox="1"/>
          <p:nvPr/>
        </p:nvSpPr>
        <p:spPr>
          <a:xfrm>
            <a:off x="3178237" y="24717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Radius</a:t>
            </a:r>
            <a:endParaRPr lang="en-US" sz="1600" dirty="0"/>
          </a:p>
        </p:txBody>
      </p:sp>
      <p:sp>
        <p:nvSpPr>
          <p:cNvPr id="10" name="TextBox 9"/>
          <p:cNvSpPr txBox="1"/>
          <p:nvPr/>
        </p:nvSpPr>
        <p:spPr>
          <a:xfrm>
            <a:off x="3185789" y="283091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Carpals</a:t>
            </a:r>
            <a:endParaRPr lang="en-US" sz="1600" dirty="0"/>
          </a:p>
        </p:txBody>
      </p:sp>
      <p:sp>
        <p:nvSpPr>
          <p:cNvPr id="11" name="TextBox 10"/>
          <p:cNvSpPr txBox="1"/>
          <p:nvPr/>
        </p:nvSpPr>
        <p:spPr>
          <a:xfrm>
            <a:off x="3183514" y="3188528"/>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Metacarpals</a:t>
            </a:r>
            <a:endParaRPr lang="en-US" sz="1600" dirty="0"/>
          </a:p>
        </p:txBody>
      </p:sp>
      <p:sp>
        <p:nvSpPr>
          <p:cNvPr id="12" name="TextBox 11"/>
          <p:cNvSpPr txBox="1"/>
          <p:nvPr/>
        </p:nvSpPr>
        <p:spPr>
          <a:xfrm>
            <a:off x="3183514" y="3551422"/>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Phalanges</a:t>
            </a:r>
            <a:endParaRPr lang="en-US" sz="1600" dirty="0"/>
          </a:p>
        </p:txBody>
      </p:sp>
      <p:sp>
        <p:nvSpPr>
          <p:cNvPr id="13" name="TextBox 12"/>
          <p:cNvSpPr txBox="1"/>
          <p:nvPr/>
        </p:nvSpPr>
        <p:spPr>
          <a:xfrm>
            <a:off x="3793114" y="39195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Sacrum</a:t>
            </a:r>
            <a:endParaRPr lang="en-US" sz="1600" dirty="0"/>
          </a:p>
        </p:txBody>
      </p:sp>
      <p:sp>
        <p:nvSpPr>
          <p:cNvPr id="14" name="TextBox 13"/>
          <p:cNvSpPr txBox="1"/>
          <p:nvPr/>
        </p:nvSpPr>
        <p:spPr>
          <a:xfrm>
            <a:off x="3640714" y="4766846"/>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Tibia</a:t>
            </a:r>
            <a:endParaRPr lang="en-US" sz="1600" dirty="0"/>
          </a:p>
        </p:txBody>
      </p:sp>
      <p:sp>
        <p:nvSpPr>
          <p:cNvPr id="15" name="TextBox 14"/>
          <p:cNvSpPr txBox="1"/>
          <p:nvPr/>
        </p:nvSpPr>
        <p:spPr>
          <a:xfrm>
            <a:off x="3707861" y="5264034"/>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Fibula</a:t>
            </a:r>
            <a:endParaRPr lang="en-US" sz="1600" dirty="0"/>
          </a:p>
        </p:txBody>
      </p:sp>
      <p:sp>
        <p:nvSpPr>
          <p:cNvPr id="16" name="TextBox 15"/>
          <p:cNvSpPr txBox="1"/>
          <p:nvPr/>
        </p:nvSpPr>
        <p:spPr>
          <a:xfrm>
            <a:off x="3824049" y="5685022"/>
            <a:ext cx="1447800" cy="338554"/>
          </a:xfrm>
          <a:prstGeom prst="rect">
            <a:avLst/>
          </a:prstGeom>
          <a:solidFill>
            <a:schemeClr val="bg1"/>
          </a:solidFill>
          <a:ln w="28575">
            <a:solidFill>
              <a:schemeClr val="tx1"/>
            </a:solidFill>
          </a:ln>
        </p:spPr>
        <p:txBody>
          <a:bodyPr wrap="square" rtlCol="0">
            <a:spAutoFit/>
          </a:bodyPr>
          <a:lstStyle/>
          <a:p>
            <a:pPr algn="ctr"/>
            <a:r>
              <a:rPr lang="en-US" sz="1600" dirty="0" err="1" smtClean="0"/>
              <a:t>Tarsals</a:t>
            </a:r>
            <a:endParaRPr lang="en-US" sz="1600" dirty="0"/>
          </a:p>
        </p:txBody>
      </p:sp>
      <p:sp>
        <p:nvSpPr>
          <p:cNvPr id="17" name="TextBox 16"/>
          <p:cNvSpPr txBox="1"/>
          <p:nvPr/>
        </p:nvSpPr>
        <p:spPr>
          <a:xfrm>
            <a:off x="3822548" y="60531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Metatarsals</a:t>
            </a:r>
            <a:endParaRPr lang="en-US" sz="1600" dirty="0"/>
          </a:p>
        </p:txBody>
      </p:sp>
      <p:sp>
        <p:nvSpPr>
          <p:cNvPr id="18" name="TextBox 17"/>
          <p:cNvSpPr txBox="1"/>
          <p:nvPr/>
        </p:nvSpPr>
        <p:spPr>
          <a:xfrm>
            <a:off x="4119796" y="6443246"/>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Phalanges</a:t>
            </a:r>
            <a:endParaRPr lang="en-US" sz="1600" dirty="0"/>
          </a:p>
        </p:txBody>
      </p:sp>
      <p:sp>
        <p:nvSpPr>
          <p:cNvPr id="19" name="TextBox 18"/>
          <p:cNvSpPr txBox="1"/>
          <p:nvPr/>
        </p:nvSpPr>
        <p:spPr>
          <a:xfrm>
            <a:off x="6460114" y="65864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Clavicle</a:t>
            </a:r>
            <a:endParaRPr lang="en-US" sz="1600" dirty="0"/>
          </a:p>
        </p:txBody>
      </p:sp>
      <p:sp>
        <p:nvSpPr>
          <p:cNvPr id="20" name="TextBox 19"/>
          <p:cNvSpPr txBox="1"/>
          <p:nvPr/>
        </p:nvSpPr>
        <p:spPr>
          <a:xfrm>
            <a:off x="6764914" y="1066800"/>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Scapula</a:t>
            </a:r>
            <a:endParaRPr lang="en-US" sz="1600" dirty="0"/>
          </a:p>
        </p:txBody>
      </p:sp>
      <p:sp>
        <p:nvSpPr>
          <p:cNvPr id="21" name="TextBox 20"/>
          <p:cNvSpPr txBox="1"/>
          <p:nvPr/>
        </p:nvSpPr>
        <p:spPr>
          <a:xfrm>
            <a:off x="6841114" y="157304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Ribs</a:t>
            </a:r>
            <a:endParaRPr lang="en-US" sz="1600" dirty="0"/>
          </a:p>
        </p:txBody>
      </p:sp>
      <p:sp>
        <p:nvSpPr>
          <p:cNvPr id="22" name="TextBox 21"/>
          <p:cNvSpPr txBox="1"/>
          <p:nvPr/>
        </p:nvSpPr>
        <p:spPr>
          <a:xfrm>
            <a:off x="7015396" y="2023646"/>
            <a:ext cx="1806918" cy="338554"/>
          </a:xfrm>
          <a:prstGeom prst="rect">
            <a:avLst/>
          </a:prstGeom>
          <a:solidFill>
            <a:schemeClr val="bg1"/>
          </a:solidFill>
          <a:ln w="28575">
            <a:solidFill>
              <a:schemeClr val="tx1"/>
            </a:solidFill>
          </a:ln>
        </p:spPr>
        <p:txBody>
          <a:bodyPr wrap="square" rtlCol="0">
            <a:spAutoFit/>
          </a:bodyPr>
          <a:lstStyle/>
          <a:p>
            <a:pPr algn="ctr"/>
            <a:r>
              <a:rPr lang="en-US" sz="1600" dirty="0" smtClean="0"/>
              <a:t>Lumbar Vertebrae</a:t>
            </a:r>
            <a:endParaRPr lang="en-US" sz="1600" dirty="0"/>
          </a:p>
        </p:txBody>
      </p:sp>
      <p:sp>
        <p:nvSpPr>
          <p:cNvPr id="23" name="TextBox 22"/>
          <p:cNvSpPr txBox="1"/>
          <p:nvPr/>
        </p:nvSpPr>
        <p:spPr>
          <a:xfrm>
            <a:off x="7069714" y="240237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Ilium</a:t>
            </a:r>
            <a:endParaRPr lang="en-US" sz="1600" dirty="0"/>
          </a:p>
        </p:txBody>
      </p:sp>
      <p:sp>
        <p:nvSpPr>
          <p:cNvPr id="24" name="TextBox 23"/>
          <p:cNvSpPr txBox="1"/>
          <p:nvPr/>
        </p:nvSpPr>
        <p:spPr>
          <a:xfrm>
            <a:off x="7222114" y="2938046"/>
            <a:ext cx="1447800" cy="338554"/>
          </a:xfrm>
          <a:prstGeom prst="rect">
            <a:avLst/>
          </a:prstGeom>
          <a:solidFill>
            <a:schemeClr val="bg1"/>
          </a:solidFill>
          <a:ln w="28575">
            <a:solidFill>
              <a:schemeClr val="tx1"/>
            </a:solidFill>
          </a:ln>
        </p:spPr>
        <p:txBody>
          <a:bodyPr wrap="square" rtlCol="0">
            <a:spAutoFit/>
          </a:bodyPr>
          <a:lstStyle/>
          <a:p>
            <a:pPr algn="ctr"/>
            <a:r>
              <a:rPr lang="en-US" sz="1600" dirty="0" err="1" smtClean="0"/>
              <a:t>Ishium</a:t>
            </a:r>
            <a:endParaRPr lang="en-US" sz="1600" dirty="0"/>
          </a:p>
        </p:txBody>
      </p:sp>
      <p:sp>
        <p:nvSpPr>
          <p:cNvPr id="25" name="TextBox 24"/>
          <p:cNvSpPr txBox="1"/>
          <p:nvPr/>
        </p:nvSpPr>
        <p:spPr>
          <a:xfrm>
            <a:off x="6586903" y="3639494"/>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Femur</a:t>
            </a:r>
            <a:endParaRPr lang="en-US" sz="1600" dirty="0"/>
          </a:p>
        </p:txBody>
      </p:sp>
      <p:sp>
        <p:nvSpPr>
          <p:cNvPr id="26" name="TextBox 25"/>
          <p:cNvSpPr txBox="1"/>
          <p:nvPr/>
        </p:nvSpPr>
        <p:spPr>
          <a:xfrm>
            <a:off x="6585402" y="4251552"/>
            <a:ext cx="1447800" cy="338554"/>
          </a:xfrm>
          <a:prstGeom prst="rect">
            <a:avLst/>
          </a:prstGeom>
          <a:solidFill>
            <a:schemeClr val="bg1"/>
          </a:solidFill>
          <a:ln w="28575">
            <a:solidFill>
              <a:schemeClr val="tx1"/>
            </a:solidFill>
          </a:ln>
        </p:spPr>
        <p:txBody>
          <a:bodyPr wrap="square" rtlCol="0">
            <a:spAutoFit/>
          </a:bodyPr>
          <a:lstStyle/>
          <a:p>
            <a:pPr algn="ctr"/>
            <a:r>
              <a:rPr lang="en-US" sz="1600" dirty="0" smtClean="0"/>
              <a:t>Patella</a:t>
            </a:r>
            <a:endParaRPr lang="en-US" sz="1600" dirty="0"/>
          </a:p>
        </p:txBody>
      </p:sp>
      <p:sp>
        <p:nvSpPr>
          <p:cNvPr id="27" name="TextBox 26"/>
          <p:cNvSpPr txBox="1"/>
          <p:nvPr/>
        </p:nvSpPr>
        <p:spPr>
          <a:xfrm>
            <a:off x="228600" y="228600"/>
            <a:ext cx="2514600" cy="1200329"/>
          </a:xfrm>
          <a:prstGeom prst="rect">
            <a:avLst/>
          </a:prstGeom>
          <a:noFill/>
        </p:spPr>
        <p:txBody>
          <a:bodyPr wrap="square" rtlCol="0">
            <a:spAutoFit/>
          </a:bodyPr>
          <a:lstStyle/>
          <a:p>
            <a:pPr algn="just"/>
            <a:r>
              <a:rPr lang="en-US" b="1" dirty="0" smtClean="0"/>
              <a:t>Directions</a:t>
            </a:r>
            <a:r>
              <a:rPr lang="en-US" dirty="0" smtClean="0"/>
              <a:t>:</a:t>
            </a:r>
          </a:p>
          <a:p>
            <a:pPr algn="just"/>
            <a:r>
              <a:rPr lang="en-US" dirty="0" smtClean="0"/>
              <a:t>Identify the bones in the skeleton.  One label will be used twice!</a:t>
            </a:r>
            <a:endParaRPr lang="en-US" dirty="0"/>
          </a:p>
        </p:txBody>
      </p:sp>
      <p:pic>
        <p:nvPicPr>
          <p:cNvPr id="2" name="Picture 2" descr="C:\Users\Tracy\AppData\Local\Microsoft\Windows\Temporary Internet Files\Content.IE5\N511JRS4\MC900441798[1].png">
            <a:hlinkClick r:id="rId3" action="ppaction://hlinkfile"/>
          </p:cNvPr>
          <p:cNvPicPr>
            <a:picLocks noChangeAspect="1" noChangeArrowheads="1"/>
          </p:cNvPicPr>
          <p:nvPr/>
        </p:nvPicPr>
        <p:blipFill>
          <a:blip r:embed="rId4" cstate="print"/>
          <a:srcRect/>
          <a:stretch>
            <a:fillRect/>
          </a:stretch>
        </p:blipFill>
        <p:spPr bwMode="auto">
          <a:xfrm>
            <a:off x="457200" y="4114800"/>
            <a:ext cx="1905000" cy="1905000"/>
          </a:xfrm>
          <a:prstGeom prst="rect">
            <a:avLst/>
          </a:prstGeom>
          <a:noFill/>
        </p:spPr>
      </p:pic>
      <p:sp>
        <p:nvSpPr>
          <p:cNvPr id="28" name="TextBox 27"/>
          <p:cNvSpPr txBox="1"/>
          <p:nvPr/>
        </p:nvSpPr>
        <p:spPr>
          <a:xfrm>
            <a:off x="457200" y="5715000"/>
            <a:ext cx="1981200" cy="369332"/>
          </a:xfrm>
          <a:prstGeom prst="rect">
            <a:avLst/>
          </a:prstGeom>
          <a:noFill/>
        </p:spPr>
        <p:txBody>
          <a:bodyPr wrap="square" rtlCol="0">
            <a:spAutoFit/>
          </a:bodyPr>
          <a:lstStyle/>
          <a:p>
            <a:pPr algn="ctr"/>
            <a:r>
              <a:rPr lang="en-US" dirty="0" smtClean="0">
                <a:hlinkClick r:id="rId5"/>
              </a:rPr>
              <a:t>The Bone Dance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52400" y="609600"/>
            <a:ext cx="5638800" cy="5324535"/>
          </a:xfrm>
          <a:prstGeom prst="rect">
            <a:avLst/>
          </a:prstGeom>
          <a:noFill/>
        </p:spPr>
        <p:txBody>
          <a:bodyPr wrap="square" rtlCol="0">
            <a:spAutoFit/>
          </a:bodyPr>
          <a:lstStyle/>
          <a:p>
            <a:pPr algn="just"/>
            <a:r>
              <a:rPr lang="en-US" sz="2000" dirty="0" smtClean="0"/>
              <a:t>I </a:t>
            </a:r>
            <a:r>
              <a:rPr lang="en-US" sz="2000" dirty="0"/>
              <a:t>should have known it was going to be one of those days, when I had stepped out of bed and stubbed my </a:t>
            </a:r>
            <a:r>
              <a:rPr lang="en-US" sz="2000" b="1" dirty="0" smtClean="0"/>
              <a:t>(</a:t>
            </a:r>
            <a:r>
              <a:rPr lang="en-US" sz="2000" b="1" dirty="0"/>
              <a:t>1) PHLANGE</a:t>
            </a:r>
            <a:r>
              <a:rPr lang="en-US" sz="2000" dirty="0"/>
              <a:t> on the night stand. While hopping up and down on one </a:t>
            </a:r>
            <a:r>
              <a:rPr lang="en-US" sz="2000" b="1" dirty="0" smtClean="0"/>
              <a:t>(</a:t>
            </a:r>
            <a:r>
              <a:rPr lang="en-US" sz="2000" b="1" dirty="0"/>
              <a:t>2) METATARSAL</a:t>
            </a:r>
            <a:r>
              <a:rPr lang="en-US" sz="2000" dirty="0"/>
              <a:t> and grasping the other, I slipped and fell onto my right shoulder </a:t>
            </a:r>
            <a:r>
              <a:rPr lang="en-US" sz="2000" dirty="0" smtClean="0"/>
              <a:t>breaking my </a:t>
            </a:r>
            <a:r>
              <a:rPr lang="en-US" sz="2000" b="1" dirty="0" smtClean="0"/>
              <a:t>(3</a:t>
            </a:r>
            <a:r>
              <a:rPr lang="en-US" sz="2000" b="1" dirty="0"/>
              <a:t>) CLAVICLE</a:t>
            </a:r>
            <a:r>
              <a:rPr lang="en-US" sz="2000" dirty="0"/>
              <a:t>. As I crawled on my </a:t>
            </a:r>
            <a:r>
              <a:rPr lang="en-US" sz="2000" dirty="0" smtClean="0"/>
              <a:t/>
            </a:r>
            <a:br>
              <a:rPr lang="en-US" sz="2000" dirty="0" smtClean="0"/>
            </a:br>
            <a:r>
              <a:rPr lang="en-US" sz="2000" b="1" dirty="0" smtClean="0"/>
              <a:t>(</a:t>
            </a:r>
            <a:r>
              <a:rPr lang="en-US" sz="2000" b="1" dirty="0"/>
              <a:t>4) METACARPALS </a:t>
            </a:r>
            <a:r>
              <a:rPr lang="en-US" sz="2000" dirty="0"/>
              <a:t>and </a:t>
            </a:r>
            <a:r>
              <a:rPr lang="en-US" sz="2000" b="1" dirty="0"/>
              <a:t>(5) PATELLAS </a:t>
            </a:r>
            <a:r>
              <a:rPr lang="en-US" sz="2000" dirty="0"/>
              <a:t>to my bed, I felt my </a:t>
            </a:r>
            <a:r>
              <a:rPr lang="en-US" sz="2000" b="1" dirty="0"/>
              <a:t>(6) CRANIUM </a:t>
            </a:r>
            <a:r>
              <a:rPr lang="en-US" sz="2000" dirty="0"/>
              <a:t>begin to ache. I found my phone and let my </a:t>
            </a:r>
            <a:r>
              <a:rPr lang="en-US" sz="2000" b="1" dirty="0"/>
              <a:t>(7) PHLANGES </a:t>
            </a:r>
            <a:r>
              <a:rPr lang="en-US" sz="2000" dirty="0"/>
              <a:t>do the walking as I called my friend to come help me out. My friend answered the phone with a loud </a:t>
            </a:r>
            <a:r>
              <a:rPr lang="en-US" sz="2000" dirty="0" smtClean="0"/>
              <a:t>scream; my </a:t>
            </a:r>
            <a:r>
              <a:rPr lang="en-US" sz="2000" b="1" dirty="0" smtClean="0"/>
              <a:t>(</a:t>
            </a:r>
            <a:r>
              <a:rPr lang="en-US" sz="2000" b="1" dirty="0"/>
              <a:t>8) MANDIBLE </a:t>
            </a:r>
            <a:r>
              <a:rPr lang="en-US" sz="2000" dirty="0"/>
              <a:t>dropped, I asked what had happened, and he replied that he had been startled by the ringing phone, fell out of bed landed on his </a:t>
            </a:r>
            <a:r>
              <a:rPr lang="en-US" sz="2000" b="1" dirty="0"/>
              <a:t>(9) COCCYX</a:t>
            </a:r>
            <a:r>
              <a:rPr lang="en-US" sz="2000" dirty="0"/>
              <a:t>. Following that while racing to the phone he hit his </a:t>
            </a:r>
            <a:r>
              <a:rPr lang="en-US" sz="2000" b="1" dirty="0" smtClean="0"/>
              <a:t>(</a:t>
            </a:r>
            <a:r>
              <a:rPr lang="en-US" sz="2000" b="1" dirty="0"/>
              <a:t>10) TIBIA </a:t>
            </a:r>
            <a:r>
              <a:rPr lang="en-US" sz="2000" dirty="0"/>
              <a:t>on a stool. I should have known it was going to be one of those days.</a:t>
            </a:r>
          </a:p>
        </p:txBody>
      </p:sp>
      <p:sp>
        <p:nvSpPr>
          <p:cNvPr id="3" name="TextBox 2"/>
          <p:cNvSpPr txBox="1"/>
          <p:nvPr/>
        </p:nvSpPr>
        <p:spPr>
          <a:xfrm>
            <a:off x="152400" y="152400"/>
            <a:ext cx="8763000" cy="400110"/>
          </a:xfrm>
          <a:prstGeom prst="rect">
            <a:avLst/>
          </a:prstGeom>
          <a:noFill/>
        </p:spPr>
        <p:txBody>
          <a:bodyPr wrap="square" rtlCol="0">
            <a:spAutoFit/>
          </a:bodyPr>
          <a:lstStyle/>
          <a:p>
            <a:r>
              <a:rPr lang="en-US" sz="2000" b="1" dirty="0" smtClean="0"/>
              <a:t>Quick Quiz – Give the common name for each bone.</a:t>
            </a:r>
            <a:endParaRPr lang="en-US" dirty="0"/>
          </a:p>
        </p:txBody>
      </p:sp>
      <p:sp>
        <p:nvSpPr>
          <p:cNvPr id="6" name="TextBox 5"/>
          <p:cNvSpPr txBox="1"/>
          <p:nvPr/>
        </p:nvSpPr>
        <p:spPr>
          <a:xfrm>
            <a:off x="5867400" y="715433"/>
            <a:ext cx="3124200" cy="461665"/>
          </a:xfrm>
          <a:prstGeom prst="rect">
            <a:avLst/>
          </a:prstGeom>
          <a:noFill/>
        </p:spPr>
        <p:txBody>
          <a:bodyPr wrap="square" rtlCol="0">
            <a:spAutoFit/>
          </a:bodyPr>
          <a:lstStyle/>
          <a:p>
            <a:pPr marL="342900" indent="-342900">
              <a:buAutoNum type="arabicPeriod"/>
            </a:pPr>
            <a:r>
              <a:rPr lang="en-US" sz="2400" b="1" dirty="0" smtClean="0">
                <a:solidFill>
                  <a:srgbClr val="C00000"/>
                </a:solidFill>
                <a:latin typeface="Times New Roman" pitchFamily="18" charset="0"/>
                <a:cs typeface="Times New Roman" pitchFamily="18" charset="0"/>
              </a:rPr>
              <a:t>TOES</a:t>
            </a:r>
          </a:p>
        </p:txBody>
      </p:sp>
      <p:sp>
        <p:nvSpPr>
          <p:cNvPr id="7" name="TextBox 6"/>
          <p:cNvSpPr txBox="1"/>
          <p:nvPr/>
        </p:nvSpPr>
        <p:spPr>
          <a:xfrm>
            <a:off x="5867400" y="1160874"/>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2.  FOOT</a:t>
            </a:r>
          </a:p>
        </p:txBody>
      </p:sp>
      <p:sp>
        <p:nvSpPr>
          <p:cNvPr id="8" name="TextBox 7"/>
          <p:cNvSpPr txBox="1"/>
          <p:nvPr/>
        </p:nvSpPr>
        <p:spPr>
          <a:xfrm>
            <a:off x="5867400" y="1606315"/>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3. COLLAR BONE</a:t>
            </a:r>
          </a:p>
        </p:txBody>
      </p:sp>
      <p:sp>
        <p:nvSpPr>
          <p:cNvPr id="9" name="TextBox 8"/>
          <p:cNvSpPr txBox="1"/>
          <p:nvPr/>
        </p:nvSpPr>
        <p:spPr>
          <a:xfrm>
            <a:off x="5867400" y="2051756"/>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4. HANDS</a:t>
            </a:r>
          </a:p>
        </p:txBody>
      </p:sp>
      <p:sp>
        <p:nvSpPr>
          <p:cNvPr id="10" name="TextBox 9"/>
          <p:cNvSpPr txBox="1"/>
          <p:nvPr/>
        </p:nvSpPr>
        <p:spPr>
          <a:xfrm>
            <a:off x="5867400" y="2497197"/>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5. KNEES</a:t>
            </a:r>
          </a:p>
        </p:txBody>
      </p:sp>
      <p:sp>
        <p:nvSpPr>
          <p:cNvPr id="11" name="TextBox 10"/>
          <p:cNvSpPr txBox="1"/>
          <p:nvPr/>
        </p:nvSpPr>
        <p:spPr>
          <a:xfrm>
            <a:off x="5867400" y="2942638"/>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6. SKULL or HEAD</a:t>
            </a:r>
          </a:p>
        </p:txBody>
      </p:sp>
      <p:sp>
        <p:nvSpPr>
          <p:cNvPr id="12" name="TextBox 11"/>
          <p:cNvSpPr txBox="1"/>
          <p:nvPr/>
        </p:nvSpPr>
        <p:spPr>
          <a:xfrm>
            <a:off x="5867400" y="3388079"/>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7. FINGERS</a:t>
            </a:r>
          </a:p>
        </p:txBody>
      </p:sp>
      <p:sp>
        <p:nvSpPr>
          <p:cNvPr id="13" name="TextBox 12"/>
          <p:cNvSpPr txBox="1"/>
          <p:nvPr/>
        </p:nvSpPr>
        <p:spPr>
          <a:xfrm>
            <a:off x="5867400" y="3833520"/>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8. LOWER JAW</a:t>
            </a:r>
          </a:p>
        </p:txBody>
      </p:sp>
      <p:sp>
        <p:nvSpPr>
          <p:cNvPr id="14" name="TextBox 13"/>
          <p:cNvSpPr txBox="1"/>
          <p:nvPr/>
        </p:nvSpPr>
        <p:spPr>
          <a:xfrm>
            <a:off x="5867400" y="4278961"/>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9. TAIL BONE</a:t>
            </a:r>
          </a:p>
        </p:txBody>
      </p:sp>
      <p:sp>
        <p:nvSpPr>
          <p:cNvPr id="15" name="TextBox 14"/>
          <p:cNvSpPr txBox="1"/>
          <p:nvPr/>
        </p:nvSpPr>
        <p:spPr>
          <a:xfrm>
            <a:off x="5867400" y="4724400"/>
            <a:ext cx="3124200" cy="461665"/>
          </a:xfrm>
          <a:prstGeom prst="rect">
            <a:avLst/>
          </a:prstGeom>
          <a:noFill/>
        </p:spPr>
        <p:txBody>
          <a:bodyPr wrap="square" rtlCol="0">
            <a:spAutoFit/>
          </a:bodyPr>
          <a:lstStyle/>
          <a:p>
            <a:pPr marL="342900" indent="-342900"/>
            <a:r>
              <a:rPr lang="en-US" sz="2400" b="1" dirty="0" smtClean="0">
                <a:solidFill>
                  <a:srgbClr val="C00000"/>
                </a:solidFill>
                <a:latin typeface="Times New Roman" pitchFamily="18" charset="0"/>
                <a:cs typeface="Times New Roman" pitchFamily="18" charset="0"/>
              </a:rPr>
              <a:t>10. SHIN</a:t>
            </a:r>
          </a:p>
        </p:txBody>
      </p:sp>
      <p:sp>
        <p:nvSpPr>
          <p:cNvPr id="16" name="TextBox 15"/>
          <p:cNvSpPr txBox="1"/>
          <p:nvPr/>
        </p:nvSpPr>
        <p:spPr>
          <a:xfrm>
            <a:off x="228600" y="6477000"/>
            <a:ext cx="8610600" cy="246221"/>
          </a:xfrm>
          <a:prstGeom prst="rect">
            <a:avLst/>
          </a:prstGeom>
          <a:noFill/>
        </p:spPr>
        <p:txBody>
          <a:bodyPr wrap="square" rtlCol="0">
            <a:spAutoFit/>
          </a:bodyPr>
          <a:lstStyle/>
          <a:p>
            <a:pPr algn="ctr"/>
            <a:r>
              <a:rPr lang="en-US" sz="1000" dirty="0" smtClean="0"/>
              <a:t>Source: http://www.homepage.montana.edu/~mtpbs/Education/NTTILessonPlans2/LegBoneConnectedToThe/NTTILegBoneConnectedToThe.pdf</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914400" y="152400"/>
            <a:ext cx="8229600" cy="646331"/>
          </a:xfrm>
          <a:prstGeom prst="rect">
            <a:avLst/>
          </a:prstGeom>
          <a:solidFill>
            <a:srgbClr val="FFFF00"/>
          </a:solidFill>
        </p:spPr>
        <p:txBody>
          <a:bodyPr wrap="square" rtlCol="0">
            <a:spAutoFit/>
          </a:bodyPr>
          <a:lstStyle/>
          <a:p>
            <a:r>
              <a:rPr lang="en-US" sz="3600" b="1" dirty="0" smtClean="0"/>
              <a:t>Bag O’ Bones Activity</a:t>
            </a:r>
            <a:endParaRPr lang="en-US" sz="3600" b="1" dirty="0"/>
          </a:p>
        </p:txBody>
      </p:sp>
      <p:sp>
        <p:nvSpPr>
          <p:cNvPr id="4" name="TextBox 3"/>
          <p:cNvSpPr txBox="1"/>
          <p:nvPr/>
        </p:nvSpPr>
        <p:spPr>
          <a:xfrm>
            <a:off x="98610" y="968514"/>
            <a:ext cx="8991600" cy="1323439"/>
          </a:xfrm>
          <a:prstGeom prst="rect">
            <a:avLst/>
          </a:prstGeom>
          <a:noFill/>
        </p:spPr>
        <p:txBody>
          <a:bodyPr wrap="square" rtlCol="0">
            <a:spAutoFit/>
          </a:bodyPr>
          <a:lstStyle/>
          <a:p>
            <a:pPr marL="342900" indent="-342900"/>
            <a:r>
              <a:rPr lang="en-US" sz="2000" b="1" dirty="0" smtClean="0"/>
              <a:t>Get Ready …</a:t>
            </a:r>
          </a:p>
          <a:p>
            <a:pPr marL="342900"/>
            <a:r>
              <a:rPr lang="en-US" sz="2000" dirty="0" smtClean="0"/>
              <a:t>Get a long piece of butcher paper from your teacher.  </a:t>
            </a:r>
          </a:p>
          <a:p>
            <a:pPr marL="342900"/>
            <a:r>
              <a:rPr lang="en-US" sz="2000" dirty="0" smtClean="0"/>
              <a:t>Place it on the floor and have one of your classmates lay on it (back on the floor). Use a marker to make an outline of your classmate’s body.  </a:t>
            </a:r>
            <a:endParaRPr lang="en-US" sz="2000" dirty="0"/>
          </a:p>
        </p:txBody>
      </p:sp>
      <p:sp>
        <p:nvSpPr>
          <p:cNvPr id="5" name="TextBox 4"/>
          <p:cNvSpPr txBox="1"/>
          <p:nvPr/>
        </p:nvSpPr>
        <p:spPr>
          <a:xfrm>
            <a:off x="98610" y="2683014"/>
            <a:ext cx="5486400" cy="1938992"/>
          </a:xfrm>
          <a:prstGeom prst="rect">
            <a:avLst/>
          </a:prstGeom>
          <a:noFill/>
        </p:spPr>
        <p:txBody>
          <a:bodyPr wrap="square" rtlCol="0">
            <a:spAutoFit/>
          </a:bodyPr>
          <a:lstStyle/>
          <a:p>
            <a:pPr marL="342900" indent="-342900"/>
            <a:r>
              <a:rPr lang="en-US" sz="2000" b="1" dirty="0" smtClean="0"/>
              <a:t>Make a Skeleton …</a:t>
            </a:r>
          </a:p>
          <a:p>
            <a:pPr marL="342900"/>
            <a:r>
              <a:rPr lang="en-US" sz="2000" dirty="0" smtClean="0"/>
              <a:t>Take the bones out of the bag and place them on the body outline in the approximate location where they would be found.  You may refer to the skeleton model if you need help identifying a bone or its location.  </a:t>
            </a:r>
            <a:endParaRPr lang="en-US" sz="2000" dirty="0"/>
          </a:p>
        </p:txBody>
      </p:sp>
      <p:sp>
        <p:nvSpPr>
          <p:cNvPr id="6" name="TextBox 5"/>
          <p:cNvSpPr txBox="1"/>
          <p:nvPr/>
        </p:nvSpPr>
        <p:spPr>
          <a:xfrm>
            <a:off x="304800" y="5257800"/>
            <a:ext cx="5410200" cy="584775"/>
          </a:xfrm>
          <a:prstGeom prst="rect">
            <a:avLst/>
          </a:prstGeom>
          <a:noFill/>
        </p:spPr>
        <p:txBody>
          <a:bodyPr wrap="square" rtlCol="0">
            <a:spAutoFit/>
          </a:bodyPr>
          <a:lstStyle/>
          <a:p>
            <a:pPr marL="342900" indent="-342900"/>
            <a:r>
              <a:rPr lang="en-US" sz="3200" b="1" dirty="0" smtClean="0"/>
              <a:t>Are you ready for a challenge?</a:t>
            </a:r>
            <a:endParaRPr lang="en-US" sz="3200" dirty="0"/>
          </a:p>
        </p:txBody>
      </p:sp>
      <p:pic>
        <p:nvPicPr>
          <p:cNvPr id="1028" name="Picture 4" descr="C:\Users\Tracy\AppData\Local\Microsoft\Windows\Temporary Internet Files\Content.IE5\QU2LYV6Z\MC900412704[1].wmf"/>
          <p:cNvPicPr>
            <a:picLocks noChangeAspect="1" noChangeArrowheads="1"/>
          </p:cNvPicPr>
          <p:nvPr/>
        </p:nvPicPr>
        <p:blipFill>
          <a:blip r:embed="rId2" cstate="print"/>
          <a:srcRect/>
          <a:stretch>
            <a:fillRect/>
          </a:stretch>
        </p:blipFill>
        <p:spPr bwMode="auto">
          <a:xfrm flipH="1">
            <a:off x="6096000" y="2743200"/>
            <a:ext cx="2644848" cy="3476608"/>
          </a:xfrm>
          <a:prstGeom prst="rect">
            <a:avLst/>
          </a:prstGeom>
          <a:noFill/>
        </p:spPr>
      </p:pic>
      <p:pic>
        <p:nvPicPr>
          <p:cNvPr id="1029" name="Picture 5" descr="C:\Users\Tracy\AppData\Local\Microsoft\Windows\Temporary Internet Files\Content.IE5\6PNS97OQ\MP900448446[1].jpg"/>
          <p:cNvPicPr>
            <a:picLocks noChangeAspect="1" noChangeArrowheads="1"/>
          </p:cNvPicPr>
          <p:nvPr/>
        </p:nvPicPr>
        <p:blipFill>
          <a:blip r:embed="rId3" cstate="print"/>
          <a:srcRect/>
          <a:stretch>
            <a:fillRect/>
          </a:stretch>
        </p:blipFill>
        <p:spPr bwMode="auto">
          <a:xfrm>
            <a:off x="0" y="0"/>
            <a:ext cx="914400" cy="91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TotalTime>
  <Words>1007</Words>
  <Application>Microsoft Macintosh PowerPoint</Application>
  <PresentationFormat>On-screen Show (4:3)</PresentationFormat>
  <Paragraphs>128</Paragraphs>
  <Slides>10</Slides>
  <Notes>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dc:creator>
  <cp:lastModifiedBy>Pat Ligon</cp:lastModifiedBy>
  <cp:revision>97</cp:revision>
  <dcterms:created xsi:type="dcterms:W3CDTF">2014-03-29T20:49:53Z</dcterms:created>
  <dcterms:modified xsi:type="dcterms:W3CDTF">2014-03-29T20:57:30Z</dcterms:modified>
</cp:coreProperties>
</file>